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0"/>
  </p:notesMasterIdLst>
  <p:sldIdLst>
    <p:sldId id="283" r:id="rId2"/>
    <p:sldId id="261" r:id="rId3"/>
    <p:sldId id="263" r:id="rId4"/>
    <p:sldId id="258" r:id="rId5"/>
    <p:sldId id="265" r:id="rId6"/>
    <p:sldId id="266" r:id="rId7"/>
    <p:sldId id="290" r:id="rId8"/>
    <p:sldId id="280" r:id="rId9"/>
    <p:sldId id="287" r:id="rId10"/>
    <p:sldId id="257" r:id="rId11"/>
    <p:sldId id="294" r:id="rId12"/>
    <p:sldId id="267" r:id="rId13"/>
    <p:sldId id="289" r:id="rId14"/>
    <p:sldId id="262" r:id="rId15"/>
    <p:sldId id="291" r:id="rId16"/>
    <p:sldId id="292" r:id="rId17"/>
    <p:sldId id="293" r:id="rId18"/>
    <p:sldId id="274" r:id="rId19"/>
  </p:sldIdLst>
  <p:sldSz cx="12192000" cy="6858000"/>
  <p:notesSz cx="7010400" cy="9296400"/>
  <p:embeddedFontLst>
    <p:embeddedFont>
      <p:font typeface="Tw Cen MT" panose="020B0602020104020603" pitchFamily="34" charset="0"/>
      <p:regular r:id="rId21"/>
      <p:bold r:id="rId22"/>
      <p:italic r:id="rId23"/>
      <p:boldItalic r:id="rId24"/>
    </p:embeddedFont>
    <p:embeddedFont>
      <p:font typeface="Trebuchet MS" panose="020B0603020202020204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A77"/>
    <a:srgbClr val="134770"/>
    <a:srgbClr val="003399"/>
    <a:srgbClr val="155081"/>
    <a:srgbClr val="1141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5153" autoAdjust="0"/>
  </p:normalViewPr>
  <p:slideViewPr>
    <p:cSldViewPr snapToGrid="0">
      <p:cViewPr varScale="1">
        <p:scale>
          <a:sx n="88" d="100"/>
          <a:sy n="88" d="100"/>
        </p:scale>
        <p:origin x="264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EEE6AB1-C080-48CD-A6F0-8AF71A450605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F0F3919-9AA0-4976-852D-F203077982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212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F3919-9AA0-4976-852D-F2030779828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5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F3919-9AA0-4976-852D-F2030779828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83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F3919-9AA0-4976-852D-F2030779828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90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8A87A34-81AB-432B-8DAE-1953F412C126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737994"/>
            <a:ext cx="12192000" cy="1359876"/>
          </a:xfrm>
          <a:prstGeom prst="rect">
            <a:avLst/>
          </a:prstGeom>
          <a:solidFill>
            <a:schemeClr val="dk1">
              <a:alpha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90391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Monona Terrace Community and Convention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Kristen Durst, Community and Public Relations Manager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27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E37FB-8008-40C1-972E-33A97B1FF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246888"/>
            <a:ext cx="9905998" cy="148132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Inside </a:t>
            </a:r>
            <a:r>
              <a:rPr lang="en-US" dirty="0" err="1" smtClean="0">
                <a:solidFill>
                  <a:schemeClr val="tx2"/>
                </a:solidFill>
              </a:rPr>
              <a:t>monona</a:t>
            </a:r>
            <a:r>
              <a:rPr lang="en-US" dirty="0" smtClean="0">
                <a:solidFill>
                  <a:schemeClr val="tx2"/>
                </a:solidFill>
              </a:rPr>
              <a:t> Terrace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F29B3-1A57-44F2-957F-0CCEC7839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941534"/>
            <a:ext cx="10012619" cy="363548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Are we taxpayer supported?  Essentially no. </a:t>
            </a:r>
            <a:endParaRPr lang="en-US" sz="1800" dirty="0" smtClean="0">
              <a:solidFill>
                <a:schemeClr val="tx2"/>
              </a:solidFill>
            </a:endParaRPr>
          </a:p>
          <a:p>
            <a:r>
              <a:rPr lang="en-US" sz="1800" dirty="0" smtClean="0">
                <a:solidFill>
                  <a:schemeClr val="tx2"/>
                </a:solidFill>
              </a:rPr>
              <a:t>Monona Terrace is financed through the Transit Occupancy Tax or Room Tax, which pays for capital improvements and the annual subsidy. 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And revenue generated through events, gift shop, tourism. 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Designed as an economic catalyst, to grow our local economy (restaurants, hotels, other local businesses) through tourism. </a:t>
            </a:r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 smtClean="0">
                <a:solidFill>
                  <a:schemeClr val="tx2"/>
                </a:solidFill>
              </a:rPr>
              <a:t>Labor intensive industry, 60% of cost to run Monona Terrace is labor.</a:t>
            </a:r>
          </a:p>
        </p:txBody>
      </p:sp>
    </p:spTree>
    <p:extLst>
      <p:ext uri="{BB962C8B-B14F-4D97-AF65-F5344CB8AC3E}">
        <p14:creationId xmlns:p14="http://schemas.microsoft.com/office/powerpoint/2010/main" val="148747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rganizationChart-Jan2023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6" t="19720" r="17072" b="17048"/>
          <a:stretch/>
        </p:blipFill>
        <p:spPr>
          <a:xfrm>
            <a:off x="323357" y="488515"/>
            <a:ext cx="11566446" cy="59248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45744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857" y="1200896"/>
            <a:ext cx="7811907" cy="339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9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07695" y="3174616"/>
            <a:ext cx="67022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98" y="621545"/>
            <a:ext cx="10058400" cy="566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4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46888"/>
            <a:ext cx="9731179" cy="172466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Looking ahead…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640910"/>
            <a:ext cx="9905999" cy="4582608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Upcoming renovation next year, including carpeting (every ten years)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Judge Doyle Square hotel, Embassy Suites room opening early 2024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Nolen Waterfront Project and Monona Terrace Expansion</a:t>
            </a:r>
          </a:p>
          <a:p>
            <a:endParaRPr lang="en-US" sz="1500" b="1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979" y="2500751"/>
            <a:ext cx="4060630" cy="319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8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458" y="246888"/>
            <a:ext cx="10345953" cy="13940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NOLEN WATERFRONT design challenge</a:t>
            </a:r>
            <a:r>
              <a:rPr lang="en-US" sz="2000" dirty="0" smtClean="0">
                <a:solidFill>
                  <a:schemeClr val="tx2"/>
                </a:solidFill>
              </a:rPr>
              <a:t/>
            </a:r>
            <a:br>
              <a:rPr lang="en-US" sz="2000" dirty="0" smtClean="0">
                <a:solidFill>
                  <a:schemeClr val="tx2"/>
                </a:solidFill>
              </a:rPr>
            </a:b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459" y="1265129"/>
            <a:ext cx="10345954" cy="4958389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T</a:t>
            </a:r>
            <a:r>
              <a:rPr lang="en-US" dirty="0" smtClean="0">
                <a:solidFill>
                  <a:schemeClr val="tx2"/>
                </a:solidFill>
              </a:rPr>
              <a:t>hree renowned design firms have created master plans for the John Nolen waterfront from Law Park to Olin Terrace.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Public comments are being accepting through March 23.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These plans include the expansion and potential expansion of Monona Terrace, two of the plans include a location to the East, one to the North.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More info at: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https://www.cityofmadison.com/parks/projects/lake-monona-waterfront-design-challenge</a:t>
            </a:r>
          </a:p>
        </p:txBody>
      </p:sp>
    </p:spTree>
    <p:extLst>
      <p:ext uri="{BB962C8B-B14F-4D97-AF65-F5344CB8AC3E}">
        <p14:creationId xmlns:p14="http://schemas.microsoft.com/office/powerpoint/2010/main" val="116796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458" y="246888"/>
            <a:ext cx="10345953" cy="13940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Monona Terrace expansion</a:t>
            </a:r>
            <a:r>
              <a:rPr lang="en-US" sz="2000" dirty="0" smtClean="0">
                <a:solidFill>
                  <a:schemeClr val="tx2"/>
                </a:solidFill>
              </a:rPr>
              <a:t/>
            </a:r>
            <a:br>
              <a:rPr lang="en-US" sz="2000" dirty="0" smtClean="0">
                <a:solidFill>
                  <a:schemeClr val="tx2"/>
                </a:solidFill>
              </a:rPr>
            </a:b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459" y="1265129"/>
            <a:ext cx="10345954" cy="4958389"/>
          </a:xfrm>
        </p:spPr>
        <p:txBody>
          <a:bodyPr>
            <a:normAutofit lnSpcReduction="10000"/>
          </a:bodyPr>
          <a:lstStyle/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Our function space is smaller than regional competitors, and ranks last among national comparable venues.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Monona Terrace typically loses a few hundred events each year because the facility is fully booked.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Conventions make up 20 percent of our events, we lose 44 conventions annually due to lack of function space, available dates, and lack of hotel rooms.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A study we commissioned by HVS found we can grow our business significantly by expanding.</a:t>
            </a:r>
          </a:p>
        </p:txBody>
      </p:sp>
    </p:spTree>
    <p:extLst>
      <p:ext uri="{BB962C8B-B14F-4D97-AF65-F5344CB8AC3E}">
        <p14:creationId xmlns:p14="http://schemas.microsoft.com/office/powerpoint/2010/main" val="208864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458" y="246888"/>
            <a:ext cx="10345953" cy="1394022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/>
            </a:r>
            <a:br>
              <a:rPr lang="en-US" sz="2000" dirty="0" smtClean="0">
                <a:solidFill>
                  <a:schemeClr val="tx2"/>
                </a:solidFill>
              </a:rPr>
            </a:b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4" y="435344"/>
            <a:ext cx="4816845" cy="29737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19" y="403108"/>
            <a:ext cx="4772839" cy="2973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16" y="3597564"/>
            <a:ext cx="6168855" cy="263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1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0"/>
            <a:ext cx="12200474" cy="685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21" y="2157472"/>
            <a:ext cx="4066384" cy="3493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46888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Monona Terrace Key Mandates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453896"/>
            <a:ext cx="9905998" cy="354171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To be </a:t>
            </a:r>
            <a:r>
              <a:rPr lang="en-US" dirty="0">
                <a:solidFill>
                  <a:schemeClr val="tx2"/>
                </a:solidFill>
              </a:rPr>
              <a:t>a</a:t>
            </a:r>
            <a:r>
              <a:rPr lang="en-US" dirty="0" smtClean="0">
                <a:solidFill>
                  <a:schemeClr val="tx2"/>
                </a:solidFill>
              </a:rPr>
              <a:t>n </a:t>
            </a:r>
            <a:r>
              <a:rPr lang="en-US" dirty="0">
                <a:solidFill>
                  <a:schemeClr val="tx2"/>
                </a:solidFill>
              </a:rPr>
              <a:t>e</a:t>
            </a:r>
            <a:r>
              <a:rPr lang="en-US" dirty="0" smtClean="0">
                <a:solidFill>
                  <a:schemeClr val="tx2"/>
                </a:solidFill>
              </a:rPr>
              <a:t>conomic catalyst</a:t>
            </a:r>
          </a:p>
          <a:p>
            <a:r>
              <a:rPr lang="en-US" dirty="0">
                <a:solidFill>
                  <a:schemeClr val="tx2"/>
                </a:solidFill>
              </a:rPr>
              <a:t>a</a:t>
            </a:r>
            <a:r>
              <a:rPr lang="en-US" dirty="0" smtClean="0">
                <a:solidFill>
                  <a:schemeClr val="tx2"/>
                </a:solidFill>
              </a:rPr>
              <a:t> community </a:t>
            </a:r>
            <a:r>
              <a:rPr lang="en-US" dirty="0">
                <a:solidFill>
                  <a:schemeClr val="tx2"/>
                </a:solidFill>
              </a:rPr>
              <a:t>g</a:t>
            </a:r>
            <a:r>
              <a:rPr lang="en-US" dirty="0" smtClean="0">
                <a:solidFill>
                  <a:schemeClr val="tx2"/>
                </a:solidFill>
              </a:rPr>
              <a:t>athering place</a:t>
            </a:r>
          </a:p>
          <a:p>
            <a:r>
              <a:rPr lang="en-US" dirty="0">
                <a:solidFill>
                  <a:schemeClr val="tx2"/>
                </a:solidFill>
              </a:rPr>
              <a:t>a</a:t>
            </a:r>
            <a:r>
              <a:rPr lang="en-US" dirty="0" smtClean="0">
                <a:solidFill>
                  <a:schemeClr val="tx2"/>
                </a:solidFill>
              </a:rPr>
              <a:t>nd </a:t>
            </a:r>
            <a:r>
              <a:rPr lang="en-US" dirty="0">
                <a:solidFill>
                  <a:schemeClr val="tx2"/>
                </a:solidFill>
              </a:rPr>
              <a:t>a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t</a:t>
            </a:r>
            <a:r>
              <a:rPr lang="en-US" dirty="0" smtClean="0">
                <a:solidFill>
                  <a:schemeClr val="tx2"/>
                </a:solidFill>
              </a:rPr>
              <a:t>ourism destination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f</a:t>
            </a:r>
            <a:r>
              <a:rPr lang="en-US" dirty="0" smtClean="0">
                <a:solidFill>
                  <a:schemeClr val="tx2"/>
                </a:solidFill>
              </a:rPr>
              <a:t>or </a:t>
            </a:r>
            <a:r>
              <a:rPr lang="en-US" dirty="0">
                <a:solidFill>
                  <a:schemeClr val="tx2"/>
                </a:solidFill>
              </a:rPr>
              <a:t>the City of Madison, Dane County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and State of Wisconsin.</a:t>
            </a:r>
          </a:p>
          <a:p>
            <a:pPr marL="0" indent="0">
              <a:buNone/>
            </a:pP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9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46888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Economic catalyst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693" y="1453896"/>
            <a:ext cx="6576972" cy="3675058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134A77"/>
                </a:solidFill>
              </a:rPr>
              <a:t>Economic </a:t>
            </a:r>
            <a:r>
              <a:rPr lang="en-US" sz="2200" dirty="0" smtClean="0">
                <a:solidFill>
                  <a:srgbClr val="134A77"/>
                </a:solidFill>
              </a:rPr>
              <a:t>impact </a:t>
            </a:r>
            <a:r>
              <a:rPr lang="en-US" sz="2200" dirty="0">
                <a:solidFill>
                  <a:srgbClr val="134A77"/>
                </a:solidFill>
              </a:rPr>
              <a:t>for the community from </a:t>
            </a:r>
            <a:r>
              <a:rPr lang="en-US" sz="2200" dirty="0" smtClean="0">
                <a:solidFill>
                  <a:srgbClr val="134A77"/>
                </a:solidFill>
              </a:rPr>
              <a:t>conventions </a:t>
            </a:r>
            <a:r>
              <a:rPr lang="en-US" sz="2200" dirty="0">
                <a:solidFill>
                  <a:srgbClr val="134A77"/>
                </a:solidFill>
              </a:rPr>
              <a:t>and </a:t>
            </a:r>
            <a:r>
              <a:rPr lang="en-US" sz="2200" dirty="0" smtClean="0">
                <a:solidFill>
                  <a:srgbClr val="134A77"/>
                </a:solidFill>
              </a:rPr>
              <a:t>conferences typically averages $33 </a:t>
            </a:r>
            <a:r>
              <a:rPr lang="en-US" sz="2200" dirty="0">
                <a:solidFill>
                  <a:srgbClr val="134A77"/>
                </a:solidFill>
              </a:rPr>
              <a:t>million per year. </a:t>
            </a:r>
            <a:endParaRPr lang="en-US" sz="2200" dirty="0" smtClean="0">
              <a:solidFill>
                <a:srgbClr val="134A77"/>
              </a:solidFill>
            </a:endParaRPr>
          </a:p>
          <a:p>
            <a:r>
              <a:rPr lang="en-US" sz="2200" dirty="0" smtClean="0">
                <a:solidFill>
                  <a:srgbClr val="134A77"/>
                </a:solidFill>
              </a:rPr>
              <a:t>Host </a:t>
            </a:r>
            <a:r>
              <a:rPr lang="en-US" sz="2200" dirty="0">
                <a:solidFill>
                  <a:srgbClr val="134A77"/>
                </a:solidFill>
              </a:rPr>
              <a:t>4</a:t>
            </a:r>
            <a:r>
              <a:rPr lang="en-US" sz="2200" dirty="0" smtClean="0">
                <a:solidFill>
                  <a:srgbClr val="134A77"/>
                </a:solidFill>
              </a:rPr>
              <a:t>00 </a:t>
            </a:r>
            <a:r>
              <a:rPr lang="en-US" sz="2200" dirty="0">
                <a:solidFill>
                  <a:srgbClr val="134A77"/>
                </a:solidFill>
              </a:rPr>
              <a:t>to 600 events each </a:t>
            </a:r>
            <a:r>
              <a:rPr lang="en-US" sz="2200" dirty="0" smtClean="0">
                <a:solidFill>
                  <a:srgbClr val="134A77"/>
                </a:solidFill>
              </a:rPr>
              <a:t>year. </a:t>
            </a:r>
          </a:p>
          <a:p>
            <a:r>
              <a:rPr lang="en-US" sz="2200" dirty="0" smtClean="0">
                <a:solidFill>
                  <a:srgbClr val="134A77"/>
                </a:solidFill>
              </a:rPr>
              <a:t>Monona </a:t>
            </a:r>
            <a:r>
              <a:rPr lang="en-US" sz="2200" dirty="0">
                <a:solidFill>
                  <a:srgbClr val="134A77"/>
                </a:solidFill>
              </a:rPr>
              <a:t>Terrace and Monona Catering payrolls and purchasing boost the local economy by another $12 to $13 million per year</a:t>
            </a:r>
            <a:r>
              <a:rPr lang="en-US" sz="2200" dirty="0" smtClean="0">
                <a:solidFill>
                  <a:srgbClr val="134A77"/>
                </a:solidFill>
              </a:rPr>
              <a:t>.  </a:t>
            </a:r>
            <a:endParaRPr lang="en-US" sz="2200" dirty="0">
              <a:solidFill>
                <a:srgbClr val="134A77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665" y="986173"/>
            <a:ext cx="4450466" cy="45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1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1587E-D18C-4F87-BB91-1037A951F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246888"/>
            <a:ext cx="10898188" cy="147857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STIMULATING </a:t>
            </a:r>
            <a:r>
              <a:rPr lang="en-US" sz="4000" dirty="0">
                <a:solidFill>
                  <a:schemeClr val="tx2"/>
                </a:solidFill>
              </a:rPr>
              <a:t>OUR LOCAL 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16046-5A18-4472-BD89-283E04B14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655" y="1453896"/>
            <a:ext cx="10058400" cy="52711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Monona Terrace internal sales team books 400 to 500 primarily state and local events each year that generate between 75% and 80% of overall event revenue for Monona Terrace. </a:t>
            </a:r>
          </a:p>
          <a:p>
            <a:r>
              <a:rPr lang="en-US" dirty="0" smtClean="0">
                <a:solidFill>
                  <a:srgbClr val="134A77"/>
                </a:solidFill>
              </a:rPr>
              <a:t>In 2022, we had 46 conventions </a:t>
            </a:r>
            <a:r>
              <a:rPr lang="en-US" dirty="0">
                <a:solidFill>
                  <a:srgbClr val="134A77"/>
                </a:solidFill>
              </a:rPr>
              <a:t>and conferences, </a:t>
            </a:r>
            <a:r>
              <a:rPr lang="en-US" dirty="0" smtClean="0">
                <a:solidFill>
                  <a:srgbClr val="134A77"/>
                </a:solidFill>
              </a:rPr>
              <a:t>178 banquets/weddings, 107 meetings, and 19 consumer shows. </a:t>
            </a:r>
          </a:p>
          <a:p>
            <a:r>
              <a:rPr lang="en-US" dirty="0" smtClean="0">
                <a:solidFill>
                  <a:srgbClr val="134A77"/>
                </a:solidFill>
              </a:rPr>
              <a:t>Business </a:t>
            </a:r>
            <a:r>
              <a:rPr lang="en-US" dirty="0">
                <a:solidFill>
                  <a:srgbClr val="134A77"/>
                </a:solidFill>
              </a:rPr>
              <a:t>is </a:t>
            </a:r>
            <a:r>
              <a:rPr lang="en-US" dirty="0" smtClean="0">
                <a:solidFill>
                  <a:srgbClr val="134A77"/>
                </a:solidFill>
              </a:rPr>
              <a:t>on </a:t>
            </a:r>
            <a:r>
              <a:rPr lang="en-US" dirty="0">
                <a:solidFill>
                  <a:srgbClr val="134A77"/>
                </a:solidFill>
              </a:rPr>
              <a:t>the upswing after a few tough pandemic years. Event revenue is 80% of where it was in 2019, with</a:t>
            </a:r>
            <a:r>
              <a:rPr lang="en-US" b="1" dirty="0">
                <a:solidFill>
                  <a:srgbClr val="134A77"/>
                </a:solidFill>
              </a:rPr>
              <a:t> </a:t>
            </a:r>
            <a:r>
              <a:rPr lang="en-US" dirty="0">
                <a:solidFill>
                  <a:srgbClr val="134A77"/>
                </a:solidFill>
              </a:rPr>
              <a:t>conventions and </a:t>
            </a:r>
            <a:r>
              <a:rPr lang="en-US" dirty="0" smtClean="0">
                <a:solidFill>
                  <a:srgbClr val="134A77"/>
                </a:solidFill>
              </a:rPr>
              <a:t>conferences still lagging. </a:t>
            </a:r>
            <a:endParaRPr lang="en-US" dirty="0">
              <a:solidFill>
                <a:srgbClr val="134A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1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46888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Community gathering place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453896"/>
            <a:ext cx="6581719" cy="498448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chemeClr val="tx2"/>
                </a:solidFill>
              </a:rPr>
              <a:t>In </a:t>
            </a:r>
            <a:r>
              <a:rPr lang="en-US" sz="2200" dirty="0" smtClean="0">
                <a:solidFill>
                  <a:schemeClr val="tx2"/>
                </a:solidFill>
              </a:rPr>
              <a:t>2022, </a:t>
            </a:r>
            <a:r>
              <a:rPr lang="en-US" sz="2200" dirty="0">
                <a:solidFill>
                  <a:schemeClr val="tx2"/>
                </a:solidFill>
              </a:rPr>
              <a:t>we served </a:t>
            </a:r>
            <a:r>
              <a:rPr lang="en-US" sz="2200" dirty="0" smtClean="0">
                <a:solidFill>
                  <a:schemeClr val="tx2"/>
                </a:solidFill>
              </a:rPr>
              <a:t>25,488 people through 121 free </a:t>
            </a:r>
            <a:r>
              <a:rPr lang="en-US" sz="2200" dirty="0">
                <a:solidFill>
                  <a:schemeClr val="tx2"/>
                </a:solidFill>
              </a:rPr>
              <a:t>and low-cost community programs</a:t>
            </a:r>
            <a:r>
              <a:rPr lang="en-US" sz="2200" dirty="0" smtClean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200" dirty="0" smtClean="0">
                <a:solidFill>
                  <a:schemeClr val="tx2"/>
                </a:solidFill>
              </a:rPr>
              <a:t>We serve our community in meaningful ways providing a variety of hybrid and in person events.</a:t>
            </a:r>
          </a:p>
          <a:p>
            <a:pPr>
              <a:lnSpc>
                <a:spcPct val="100000"/>
              </a:lnSpc>
            </a:pPr>
            <a:r>
              <a:rPr lang="en-US" sz="2200" dirty="0" smtClean="0">
                <a:solidFill>
                  <a:schemeClr val="tx2"/>
                </a:solidFill>
              </a:rPr>
              <a:t>Our Wright Design lecture series and health and wellness programming continue to reach new audiences through expanded offerings. </a:t>
            </a:r>
            <a:endParaRPr lang="en-US" sz="2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200" dirty="0" smtClean="0">
                <a:solidFill>
                  <a:schemeClr val="tx2"/>
                </a:solidFill>
              </a:rPr>
              <a:t>Our popular summer Concerts on the Rooftop series and Dane Dances! bring thousands of people to our rooftop in the summer. </a:t>
            </a:r>
            <a:endParaRPr lang="en-US" sz="2200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132" y="1725458"/>
            <a:ext cx="4139211" cy="406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9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18" y="1048841"/>
            <a:ext cx="3645724" cy="44809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46888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Tourism destination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453895"/>
            <a:ext cx="6838805" cy="3957003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Designed by renowned architect Frank Lloyd Wright, Monona Terrace is an iconic landmark in Madison visited by guests from around the country and world</a:t>
            </a:r>
            <a:r>
              <a:rPr lang="en-US" sz="1800" dirty="0" smtClean="0">
                <a:solidFill>
                  <a:schemeClr val="tx2"/>
                </a:solidFill>
              </a:rPr>
              <a:t>.</a:t>
            </a:r>
          </a:p>
          <a:p>
            <a:r>
              <a:rPr lang="en-US" sz="1800" dirty="0" smtClean="0">
                <a:solidFill>
                  <a:srgbClr val="134A77"/>
                </a:solidFill>
              </a:rPr>
              <a:t>In person tours resumed in summer </a:t>
            </a:r>
            <a:r>
              <a:rPr lang="en-US" sz="1800" dirty="0">
                <a:solidFill>
                  <a:srgbClr val="134A77"/>
                </a:solidFill>
              </a:rPr>
              <a:t>2021 </a:t>
            </a:r>
            <a:r>
              <a:rPr lang="en-US" sz="1800" dirty="0" smtClean="0">
                <a:solidFill>
                  <a:srgbClr val="134A77"/>
                </a:solidFill>
              </a:rPr>
              <a:t>on </a:t>
            </a:r>
            <a:r>
              <a:rPr lang="en-US" sz="1800" dirty="0">
                <a:solidFill>
                  <a:srgbClr val="134A77"/>
                </a:solidFill>
              </a:rPr>
              <a:t>an adjusted </a:t>
            </a:r>
            <a:r>
              <a:rPr lang="en-US" sz="1800" dirty="0" smtClean="0">
                <a:solidFill>
                  <a:srgbClr val="134A77"/>
                </a:solidFill>
              </a:rPr>
              <a:t>schedule, with 1,191 attendees in 2022. </a:t>
            </a:r>
            <a:endParaRPr lang="en-US" sz="1800" dirty="0">
              <a:solidFill>
                <a:srgbClr val="134A77"/>
              </a:solidFill>
            </a:endParaRPr>
          </a:p>
          <a:p>
            <a:r>
              <a:rPr lang="en-US" sz="1800" dirty="0" smtClean="0">
                <a:solidFill>
                  <a:schemeClr val="tx2"/>
                </a:solidFill>
              </a:rPr>
              <a:t>Visitors </a:t>
            </a:r>
            <a:r>
              <a:rPr lang="en-US" sz="1800" dirty="0">
                <a:solidFill>
                  <a:schemeClr val="tx2"/>
                </a:solidFill>
              </a:rPr>
              <a:t>include student groups, commercial bus tour groups,</a:t>
            </a:r>
            <a:br>
              <a:rPr lang="en-US" sz="1800" dirty="0">
                <a:solidFill>
                  <a:schemeClr val="tx2"/>
                </a:solidFill>
              </a:rPr>
            </a:br>
            <a:r>
              <a:rPr lang="en-US" sz="1800" dirty="0">
                <a:solidFill>
                  <a:schemeClr val="tx2"/>
                </a:solidFill>
              </a:rPr>
              <a:t>and locals with visiting friends and relatives</a:t>
            </a:r>
            <a:r>
              <a:rPr lang="en-US" sz="1800" dirty="0" smtClean="0">
                <a:solidFill>
                  <a:schemeClr val="tx2"/>
                </a:solidFill>
              </a:rPr>
              <a:t>.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Monona Terrace is a prime site on the Frank Lloyd Wright </a:t>
            </a:r>
            <a:br>
              <a:rPr lang="en-US" sz="1800" dirty="0" smtClean="0">
                <a:solidFill>
                  <a:schemeClr val="tx2"/>
                </a:solidFill>
              </a:rPr>
            </a:br>
            <a:r>
              <a:rPr lang="en-US" sz="1800" dirty="0" smtClean="0">
                <a:solidFill>
                  <a:schemeClr val="tx2"/>
                </a:solidFill>
              </a:rPr>
              <a:t>Trail promoted by Travel Wisconsin (WI Dept. of Tourism).</a:t>
            </a:r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1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46888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Our mission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453895"/>
            <a:ext cx="6838805" cy="3957003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To deliver and exceptional and inspirational experience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Vision: to be a globally recognized facility of distinction, offering endless possibilities and extraordinary service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60" y="3079537"/>
            <a:ext cx="4593602" cy="3057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333" y="2932465"/>
            <a:ext cx="4608669" cy="30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5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1587E-D18C-4F87-BB91-1037A951F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46888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Sustainability &amp; resilience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16046-5A18-4472-BD89-283E04B14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453896"/>
            <a:ext cx="9905998" cy="4331762"/>
          </a:xfrm>
        </p:spPr>
        <p:txBody>
          <a:bodyPr>
            <a:noAutofit/>
          </a:bodyPr>
          <a:lstStyle/>
          <a:p>
            <a:pPr lvl="0"/>
            <a:endParaRPr lang="en-US" sz="2200" dirty="0">
              <a:solidFill>
                <a:srgbClr val="FF0000"/>
              </a:solidFill>
            </a:endParaRPr>
          </a:p>
          <a:p>
            <a:r>
              <a:rPr lang="en-US" sz="2200" dirty="0" smtClean="0">
                <a:solidFill>
                  <a:schemeClr val="tx2"/>
                </a:solidFill>
              </a:rPr>
              <a:t>Monona Terrace was the first convention center in the US to earn LEED Silver certification. Improved performance to earn LEED Gold certification in 2015.</a:t>
            </a:r>
          </a:p>
          <a:p>
            <a:pPr lvl="0"/>
            <a:r>
              <a:rPr lang="en-US" sz="2200" dirty="0" smtClean="0">
                <a:solidFill>
                  <a:schemeClr val="tx2"/>
                </a:solidFill>
              </a:rPr>
              <a:t>In 2021, Monona Terrace became a LEED Platinum Facility.</a:t>
            </a:r>
            <a:endParaRPr lang="en-US" sz="2200" dirty="0">
              <a:solidFill>
                <a:schemeClr val="tx2"/>
              </a:solidFill>
            </a:endParaRPr>
          </a:p>
          <a:p>
            <a:r>
              <a:rPr lang="en-US" sz="2200" dirty="0" smtClean="0">
                <a:solidFill>
                  <a:schemeClr val="tx2"/>
                </a:solidFill>
              </a:rPr>
              <a:t>The LEED rating system, developed by the US Green Building Council is the foremost program for buildings that are designed and maintained for improved environmental and human health performance.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LEED is a continuous sustainability performance plan and process.</a:t>
            </a:r>
          </a:p>
          <a:p>
            <a:pPr marL="0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tx2"/>
              </a:solidFill>
            </a:endParaRPr>
          </a:p>
          <a:p>
            <a:pPr lvl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0" t="4305" r="16683" b="4670"/>
          <a:stretch/>
        </p:blipFill>
        <p:spPr>
          <a:xfrm>
            <a:off x="9532307" y="247765"/>
            <a:ext cx="1615312" cy="1536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684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2185" y="864296"/>
            <a:ext cx="10208713" cy="5273457"/>
          </a:xfr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134A77"/>
                </a:solidFill>
              </a:rPr>
              <a:t>Monona Terrace has an energy use rating 27 percent below similar facilities in comparable climates. </a:t>
            </a:r>
          </a:p>
          <a:p>
            <a:r>
              <a:rPr lang="en-US" sz="2000" dirty="0">
                <a:solidFill>
                  <a:srgbClr val="134A77"/>
                </a:solidFill>
                <a:cs typeface="Arial" panose="020B0604020202020204" pitchFamily="34" charset="0"/>
              </a:rPr>
              <a:t>Monona Terrace has installed high efficiency plumbing fixtures, appliances, and a drip irrigation system resulting in water usage that’s 43 percent below the LEED benchmark.</a:t>
            </a:r>
          </a:p>
          <a:p>
            <a:r>
              <a:rPr lang="en-US" sz="2000" dirty="0" smtClean="0">
                <a:solidFill>
                  <a:srgbClr val="134A77"/>
                </a:solidFill>
              </a:rPr>
              <a:t>Purchase of green energy to offset 100 percent of electric power consumption and 100 percent of non electric carbon emissions.</a:t>
            </a:r>
            <a:endParaRPr lang="en-US" sz="2000" dirty="0">
              <a:solidFill>
                <a:srgbClr val="134A77"/>
              </a:solidFill>
            </a:endParaRPr>
          </a:p>
          <a:p>
            <a:r>
              <a:rPr lang="en-US" sz="2000" dirty="0" smtClean="0">
                <a:solidFill>
                  <a:srgbClr val="134A77"/>
                </a:solidFill>
              </a:rPr>
              <a:t>Continuing </a:t>
            </a:r>
            <a:r>
              <a:rPr lang="en-US" sz="2000" dirty="0">
                <a:solidFill>
                  <a:srgbClr val="134A77"/>
                </a:solidFill>
              </a:rPr>
              <a:t>conversion from fluorescent and metal halide lighting to LED </a:t>
            </a:r>
            <a:r>
              <a:rPr lang="en-US" sz="2000" dirty="0" smtClean="0">
                <a:solidFill>
                  <a:srgbClr val="134A77"/>
                </a:solidFill>
              </a:rPr>
              <a:t>technology.</a:t>
            </a:r>
            <a:endParaRPr lang="en-US" sz="2000" dirty="0">
              <a:solidFill>
                <a:srgbClr val="134A77"/>
              </a:solidFill>
            </a:endParaRPr>
          </a:p>
          <a:p>
            <a:r>
              <a:rPr lang="en-US" sz="2000" dirty="0" smtClean="0">
                <a:solidFill>
                  <a:srgbClr val="134A77"/>
                </a:solidFill>
              </a:rPr>
              <a:t>Compost </a:t>
            </a:r>
            <a:r>
              <a:rPr lang="en-US" sz="2000" dirty="0">
                <a:solidFill>
                  <a:srgbClr val="134A77"/>
                </a:solidFill>
              </a:rPr>
              <a:t>over 29,000 pounds of pre-consumer, organic kitchen </a:t>
            </a:r>
            <a:r>
              <a:rPr lang="en-US" sz="2000" dirty="0" smtClean="0">
                <a:solidFill>
                  <a:srgbClr val="134A77"/>
                </a:solidFill>
              </a:rPr>
              <a:t>waste.</a:t>
            </a:r>
            <a:endParaRPr lang="en-US" sz="2000" dirty="0">
              <a:solidFill>
                <a:srgbClr val="134A77"/>
              </a:solidFill>
            </a:endParaRPr>
          </a:p>
          <a:p>
            <a:r>
              <a:rPr lang="en-US" sz="2000" dirty="0" smtClean="0">
                <a:solidFill>
                  <a:srgbClr val="134A77"/>
                </a:solidFill>
              </a:rPr>
              <a:t>Donation </a:t>
            </a:r>
            <a:r>
              <a:rPr lang="en-US" sz="2000" dirty="0">
                <a:solidFill>
                  <a:srgbClr val="134A77"/>
                </a:solidFill>
              </a:rPr>
              <a:t>of approximately 5,500 pounds of food to charity each </a:t>
            </a:r>
            <a:r>
              <a:rPr lang="en-US" sz="2000" dirty="0" smtClean="0">
                <a:solidFill>
                  <a:srgbClr val="134A77"/>
                </a:solidFill>
              </a:rPr>
              <a:t>year.</a:t>
            </a:r>
          </a:p>
          <a:p>
            <a:r>
              <a:rPr lang="en-US" sz="2000" dirty="0" smtClean="0">
                <a:solidFill>
                  <a:srgbClr val="134A77"/>
                </a:solidFill>
              </a:rPr>
              <a:t>Site </a:t>
            </a:r>
            <a:r>
              <a:rPr lang="en-US" sz="2000" dirty="0">
                <a:solidFill>
                  <a:srgbClr val="134A77"/>
                </a:solidFill>
              </a:rPr>
              <a:t>gardens host over 6,800 square feet of native plantings used to reseed 162,000 square feet of City of Madison green space. </a:t>
            </a:r>
          </a:p>
        </p:txBody>
      </p:sp>
    </p:spTree>
    <p:extLst>
      <p:ext uri="{BB962C8B-B14F-4D97-AF65-F5344CB8AC3E}">
        <p14:creationId xmlns:p14="http://schemas.microsoft.com/office/powerpoint/2010/main" val="386125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3385</TotalTime>
  <Words>853</Words>
  <Application>Microsoft Office PowerPoint</Application>
  <PresentationFormat>Widescreen</PresentationFormat>
  <Paragraphs>72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Tw Cen MT</vt:lpstr>
      <vt:lpstr>Trebuchet MS</vt:lpstr>
      <vt:lpstr>Arial</vt:lpstr>
      <vt:lpstr>Calibri</vt:lpstr>
      <vt:lpstr>Circuit</vt:lpstr>
      <vt:lpstr>PowerPoint Presentation</vt:lpstr>
      <vt:lpstr>Monona Terrace Key Mandates</vt:lpstr>
      <vt:lpstr>Economic catalyst </vt:lpstr>
      <vt:lpstr>STIMULATING OUR LOCAL ECONOMY</vt:lpstr>
      <vt:lpstr>Community gathering place</vt:lpstr>
      <vt:lpstr>Tourism destination</vt:lpstr>
      <vt:lpstr>Our mission</vt:lpstr>
      <vt:lpstr>Sustainability &amp; resilience</vt:lpstr>
      <vt:lpstr>PowerPoint Presentation</vt:lpstr>
      <vt:lpstr>Inside monona Terrace</vt:lpstr>
      <vt:lpstr>PowerPoint Presentation</vt:lpstr>
      <vt:lpstr>PowerPoint Presentation</vt:lpstr>
      <vt:lpstr>PowerPoint Presentation</vt:lpstr>
      <vt:lpstr>Looking ahead…</vt:lpstr>
      <vt:lpstr>NOLEN WATERFRONT design challenge </vt:lpstr>
      <vt:lpstr>Monona Terrace expansion </vt:lpstr>
      <vt:lpstr>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Room tax Commission Meeting</dc:title>
  <dc:creator>Connie</dc:creator>
  <cp:lastModifiedBy>mthgs</cp:lastModifiedBy>
  <cp:revision>247</cp:revision>
  <cp:lastPrinted>2023-02-08T17:55:22Z</cp:lastPrinted>
  <dcterms:created xsi:type="dcterms:W3CDTF">2020-05-25T14:01:24Z</dcterms:created>
  <dcterms:modified xsi:type="dcterms:W3CDTF">2023-02-09T15:19:01Z</dcterms:modified>
</cp:coreProperties>
</file>