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74" r:id="rId6"/>
    <p:sldId id="259" r:id="rId7"/>
    <p:sldId id="273" r:id="rId8"/>
    <p:sldId id="258" r:id="rId9"/>
    <p:sldId id="261" r:id="rId10"/>
    <p:sldId id="262"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snapToGrid="0">
      <p:cViewPr varScale="1">
        <p:scale>
          <a:sx n="88" d="100"/>
          <a:sy n="88" d="100"/>
        </p:scale>
        <p:origin x="4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B8ABF62-8125-48FC-AB9C-555DCC97A2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47791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ABF62-8125-48FC-AB9C-555DCC97A2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2021671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ABF62-8125-48FC-AB9C-555DCC97A2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209050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8ABF62-8125-48FC-AB9C-555DCC97A2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68054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8ABF62-8125-48FC-AB9C-555DCC97A2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3151405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8ABF62-8125-48FC-AB9C-555DCC97A2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227888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8ABF62-8125-48FC-AB9C-555DCC97A29D}"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261134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8ABF62-8125-48FC-AB9C-555DCC97A29D}"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43986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ABF62-8125-48FC-AB9C-555DCC97A29D}"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2904809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8ABF62-8125-48FC-AB9C-555DCC97A2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390626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8ABF62-8125-48FC-AB9C-555DCC97A2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05AB8F-D4D2-4746-B34C-46D7BED5C3C5}" type="slidenum">
              <a:rPr lang="en-US" smtClean="0"/>
              <a:t>‹#›</a:t>
            </a:fld>
            <a:endParaRPr lang="en-US"/>
          </a:p>
        </p:txBody>
      </p:sp>
    </p:spTree>
    <p:extLst>
      <p:ext uri="{BB962C8B-B14F-4D97-AF65-F5344CB8AC3E}">
        <p14:creationId xmlns:p14="http://schemas.microsoft.com/office/powerpoint/2010/main" val="823742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ABF62-8125-48FC-AB9C-555DCC97A29D}" type="datetimeFigureOut">
              <a:rPr lang="en-US" smtClean="0"/>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5AB8F-D4D2-4746-B34C-46D7BED5C3C5}" type="slidenum">
              <a:rPr lang="en-US" smtClean="0"/>
              <a:t>‹#›</a:t>
            </a:fld>
            <a:endParaRPr lang="en-US"/>
          </a:p>
        </p:txBody>
      </p:sp>
    </p:spTree>
    <p:extLst>
      <p:ext uri="{BB962C8B-B14F-4D97-AF65-F5344CB8AC3E}">
        <p14:creationId xmlns:p14="http://schemas.microsoft.com/office/powerpoint/2010/main" val="774266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RG4WcRAgm7Y"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scottdistillery.medium.com/dan-harmon-the-heros-journey-and-the-circle-theory-of-story-b64bb77d6976"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Tour Guide Training</a:t>
            </a:r>
          </a:p>
        </p:txBody>
      </p:sp>
      <p:sp>
        <p:nvSpPr>
          <p:cNvPr id="3" name="Subtitle 2"/>
          <p:cNvSpPr>
            <a:spLocks noGrp="1"/>
          </p:cNvSpPr>
          <p:nvPr>
            <p:ph type="subTitle" idx="1"/>
          </p:nvPr>
        </p:nvSpPr>
        <p:spPr/>
        <p:txBody>
          <a:bodyPr>
            <a:normAutofit/>
          </a:bodyPr>
          <a:lstStyle/>
          <a:p>
            <a:r>
              <a:rPr lang="en-US" sz="4000" dirty="0"/>
              <a:t>November 15, 2022</a:t>
            </a:r>
          </a:p>
        </p:txBody>
      </p:sp>
    </p:spTree>
    <p:extLst>
      <p:ext uri="{BB962C8B-B14F-4D97-AF65-F5344CB8AC3E}">
        <p14:creationId xmlns:p14="http://schemas.microsoft.com/office/powerpoint/2010/main" val="1514588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378" y="182881"/>
            <a:ext cx="11625942" cy="1715588"/>
          </a:xfrm>
        </p:spPr>
        <p:txBody>
          <a:bodyPr>
            <a:normAutofit/>
          </a:bodyPr>
          <a:lstStyle/>
          <a:p>
            <a:r>
              <a:rPr lang="en-US" sz="4400" b="1" dirty="0"/>
              <a:t>3. GO!   So they enter an unfamiliar situation</a:t>
            </a:r>
            <a:r>
              <a:rPr lang="en-US" dirty="0"/>
              <a:t/>
            </a:r>
            <a:br>
              <a:rPr lang="en-US" dirty="0"/>
            </a:br>
            <a:endParaRPr lang="en-US" dirty="0"/>
          </a:p>
        </p:txBody>
      </p:sp>
      <p:sp>
        <p:nvSpPr>
          <p:cNvPr id="3" name="Subtitle 2"/>
          <p:cNvSpPr>
            <a:spLocks noGrp="1"/>
          </p:cNvSpPr>
          <p:nvPr>
            <p:ph type="subTitle" idx="1"/>
          </p:nvPr>
        </p:nvSpPr>
        <p:spPr>
          <a:xfrm>
            <a:off x="539932" y="1454331"/>
            <a:ext cx="11086011" cy="4450080"/>
          </a:xfrm>
        </p:spPr>
        <p:txBody>
          <a:bodyPr>
            <a:normAutofit fontScale="92500" lnSpcReduction="20000"/>
          </a:bodyPr>
          <a:lstStyle/>
          <a:p>
            <a:r>
              <a:rPr lang="en-US" dirty="0" smtClean="0"/>
              <a:t>Key event:  Wright enters an unfamiliar situation, the political arena, on November 3 when he presents initial concepts for a city-county building before the Dane County Board of Supervisors.  </a:t>
            </a:r>
            <a:r>
              <a:rPr lang="en-US" dirty="0" smtClean="0"/>
              <a:t>One </a:t>
            </a:r>
            <a:r>
              <a:rPr lang="en-US" dirty="0"/>
              <a:t>supervisor who opposes the project invites Wright to come to the meeting to present an alternative. </a:t>
            </a:r>
            <a:r>
              <a:rPr lang="en-US" dirty="0" smtClean="0"/>
              <a:t>Our </a:t>
            </a:r>
            <a:r>
              <a:rPr lang="en-US" dirty="0"/>
              <a:t>architect is the proverbial red herring </a:t>
            </a:r>
            <a:r>
              <a:rPr lang="en-US" dirty="0" smtClean="0"/>
              <a:t>in </a:t>
            </a:r>
            <a:r>
              <a:rPr lang="en-US" dirty="0"/>
              <a:t>this scenario. </a:t>
            </a:r>
            <a:r>
              <a:rPr lang="en-US" dirty="0" smtClean="0"/>
              <a:t> </a:t>
            </a:r>
          </a:p>
          <a:p>
            <a:r>
              <a:rPr lang="en-US" dirty="0" smtClean="0"/>
              <a:t>The Board votes down the proposal to build </a:t>
            </a:r>
            <a:r>
              <a:rPr lang="en-US" u="sng" dirty="0" smtClean="0"/>
              <a:t>any</a:t>
            </a:r>
            <a:r>
              <a:rPr lang="en-US" dirty="0" smtClean="0"/>
              <a:t> joint building.  It was a clash between city and county interests that killed the idea.  The scheduled vote was not even about Wright’s design.</a:t>
            </a:r>
          </a:p>
          <a:p>
            <a:endParaRPr lang="en-US" dirty="0"/>
          </a:p>
          <a:p>
            <a:r>
              <a:rPr lang="en-US" dirty="0" smtClean="0"/>
              <a:t>Wright’s c</a:t>
            </a:r>
            <a:r>
              <a:rPr lang="en-US" dirty="0" smtClean="0"/>
              <a:t>lients are </a:t>
            </a:r>
            <a:r>
              <a:rPr lang="en-US" dirty="0"/>
              <a:t>changing government officials, the citizens of </a:t>
            </a:r>
            <a:r>
              <a:rPr lang="en-US" dirty="0" smtClean="0"/>
              <a:t>Madison</a:t>
            </a:r>
            <a:r>
              <a:rPr lang="en-US" dirty="0"/>
              <a:t>.</a:t>
            </a:r>
            <a:endParaRPr lang="en-US" dirty="0"/>
          </a:p>
          <a:p>
            <a:endParaRPr lang="en-US" dirty="0" smtClean="0"/>
          </a:p>
          <a:p>
            <a:r>
              <a:rPr lang="en-US" dirty="0" smtClean="0"/>
              <a:t>MT stakeholders are even more complex than the Guggenheim project (happening at the same time in Wright’s office)</a:t>
            </a:r>
          </a:p>
          <a:p>
            <a:endParaRPr lang="en-US" dirty="0"/>
          </a:p>
          <a:p>
            <a:r>
              <a:rPr lang="en-US" dirty="0" smtClean="0"/>
              <a:t>FLLW Quote:  “I have never been in politics before, but since I am in it, I am sure that I can be better than most I have seen.”</a:t>
            </a:r>
            <a:endParaRPr lang="en-US" dirty="0"/>
          </a:p>
        </p:txBody>
      </p:sp>
    </p:spTree>
    <p:extLst>
      <p:ext uri="{BB962C8B-B14F-4D97-AF65-F5344CB8AC3E}">
        <p14:creationId xmlns:p14="http://schemas.microsoft.com/office/powerpoint/2010/main" val="12834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386" y="296092"/>
            <a:ext cx="11388637" cy="1715588"/>
          </a:xfrm>
        </p:spPr>
        <p:txBody>
          <a:bodyPr>
            <a:normAutofit fontScale="90000"/>
          </a:bodyPr>
          <a:lstStyle/>
          <a:p>
            <a:r>
              <a:rPr lang="en-US" sz="4900" b="1" dirty="0"/>
              <a:t>4.  SEARCH  Encountering road blocks to which they have to adapt</a:t>
            </a:r>
            <a:r>
              <a:rPr lang="en-US" dirty="0"/>
              <a:t/>
            </a:r>
            <a:br>
              <a:rPr lang="en-US" dirty="0"/>
            </a:br>
            <a:endParaRPr lang="en-US" dirty="0"/>
          </a:p>
        </p:txBody>
      </p:sp>
      <p:sp>
        <p:nvSpPr>
          <p:cNvPr id="3" name="Subtitle 2"/>
          <p:cNvSpPr>
            <a:spLocks noGrp="1"/>
          </p:cNvSpPr>
          <p:nvPr>
            <p:ph type="subTitle" idx="1"/>
          </p:nvPr>
        </p:nvSpPr>
        <p:spPr>
          <a:xfrm>
            <a:off x="522514" y="1271451"/>
            <a:ext cx="10877005" cy="4545875"/>
          </a:xfrm>
        </p:spPr>
        <p:txBody>
          <a:bodyPr>
            <a:normAutofit fontScale="85000" lnSpcReduction="10000"/>
          </a:bodyPr>
          <a:lstStyle/>
          <a:p>
            <a:endParaRPr lang="en-US" b="1" dirty="0" smtClean="0"/>
          </a:p>
          <a:p>
            <a:r>
              <a:rPr lang="en-US" dirty="0" smtClean="0"/>
              <a:t>Road blocks include:   </a:t>
            </a:r>
          </a:p>
          <a:p>
            <a:pPr marL="342900" indent="-342900">
              <a:buFont typeface="Arial" panose="020B0604020202020204" pitchFamily="34" charset="0"/>
              <a:buChar char="•"/>
            </a:pPr>
            <a:r>
              <a:rPr lang="en-US" dirty="0" smtClean="0"/>
              <a:t>Opposition from political figures with different agendas, such as Joe Jackson</a:t>
            </a:r>
          </a:p>
          <a:p>
            <a:pPr marL="342900" indent="-342900">
              <a:buFont typeface="Arial" panose="020B0604020202020204" pitchFamily="34" charset="0"/>
              <a:buChar char="•"/>
            </a:pPr>
            <a:r>
              <a:rPr lang="en-US" dirty="0" smtClean="0"/>
              <a:t>WWII</a:t>
            </a:r>
            <a:endParaRPr lang="en-US" dirty="0"/>
          </a:p>
          <a:p>
            <a:pPr marL="342900" indent="-342900">
              <a:buFont typeface="Arial" panose="020B0604020202020204" pitchFamily="34" charset="0"/>
              <a:buChar char="•"/>
            </a:pPr>
            <a:r>
              <a:rPr lang="en-US" dirty="0"/>
              <a:t>Changing project parameters/scope and </a:t>
            </a:r>
            <a:r>
              <a:rPr lang="en-US" dirty="0" smtClean="0"/>
              <a:t>budget- Wright always wanted to give Madison “more building” than what the civic leaders requested</a:t>
            </a:r>
            <a:r>
              <a:rPr lang="en-US" dirty="0"/>
              <a:t/>
            </a:r>
            <a:br>
              <a:rPr lang="en-US" dirty="0"/>
            </a:br>
            <a:endParaRPr lang="en-US" dirty="0" smtClean="0"/>
          </a:p>
          <a:p>
            <a:pPr marL="342900" indent="-342900">
              <a:buFont typeface="Arial" panose="020B0604020202020204" pitchFamily="34" charset="0"/>
              <a:buChar char="•"/>
            </a:pPr>
            <a:r>
              <a:rPr lang="en-US" dirty="0" smtClean="0"/>
              <a:t>Changing mayors and other elected officials- some who supported MT and some who did not</a:t>
            </a:r>
            <a:br>
              <a:rPr lang="en-US" dirty="0" smtClean="0"/>
            </a:br>
            <a:endParaRPr lang="en-US" dirty="0" smtClean="0"/>
          </a:p>
          <a:p>
            <a:pPr marL="342900" indent="-342900">
              <a:buFont typeface="Arial" panose="020B0604020202020204" pitchFamily="34" charset="0"/>
              <a:buChar char="•"/>
            </a:pPr>
            <a:r>
              <a:rPr lang="en-US" dirty="0" smtClean="0"/>
              <a:t>Different viewpoints of what to do at that lakeshore site, at the terminus of then Monona Avenue (now MLK Jr. Blvd)-  building or park?</a:t>
            </a: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Wright didn’t </a:t>
            </a:r>
            <a:r>
              <a:rPr lang="en-US" dirty="0"/>
              <a:t>pull punches, </a:t>
            </a:r>
            <a:r>
              <a:rPr lang="en-US" dirty="0" smtClean="0"/>
              <a:t>if </a:t>
            </a:r>
            <a:r>
              <a:rPr lang="en-US" dirty="0"/>
              <a:t>you don’t like it, </a:t>
            </a:r>
            <a:r>
              <a:rPr lang="en-US" dirty="0" smtClean="0"/>
              <a:t>tough.  </a:t>
            </a:r>
            <a:r>
              <a:rPr lang="en-US" dirty="0"/>
              <a:t>Road blocks were </a:t>
            </a:r>
            <a:r>
              <a:rPr lang="en-US" dirty="0" smtClean="0"/>
              <a:t>sometimes of </a:t>
            </a:r>
            <a:r>
              <a:rPr lang="en-US" dirty="0"/>
              <a:t>his own making.</a:t>
            </a:r>
          </a:p>
          <a:p>
            <a:endParaRPr lang="en-US" dirty="0"/>
          </a:p>
        </p:txBody>
      </p:sp>
    </p:spTree>
    <p:extLst>
      <p:ext uri="{BB962C8B-B14F-4D97-AF65-F5344CB8AC3E}">
        <p14:creationId xmlns:p14="http://schemas.microsoft.com/office/powerpoint/2010/main" val="26026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378" y="182881"/>
            <a:ext cx="11625942" cy="1602376"/>
          </a:xfrm>
        </p:spPr>
        <p:txBody>
          <a:bodyPr>
            <a:normAutofit/>
          </a:bodyPr>
          <a:lstStyle/>
          <a:p>
            <a:r>
              <a:rPr lang="en-US" sz="4400" b="1" dirty="0"/>
              <a:t>5.  FIND   </a:t>
            </a:r>
            <a:r>
              <a:rPr lang="en-US" sz="4400" b="1" dirty="0" smtClean="0"/>
              <a:t>The protagonist g</a:t>
            </a:r>
            <a:r>
              <a:rPr lang="en-US" sz="4400" b="1" dirty="0" smtClean="0"/>
              <a:t>ets </a:t>
            </a:r>
            <a:r>
              <a:rPr lang="en-US" sz="4400" b="1" dirty="0"/>
              <a:t>what they wanted</a:t>
            </a:r>
            <a:r>
              <a:rPr lang="en-US" dirty="0"/>
              <a:t/>
            </a:r>
            <a:br>
              <a:rPr lang="en-US" dirty="0"/>
            </a:br>
            <a:endParaRPr lang="en-US" dirty="0"/>
          </a:p>
        </p:txBody>
      </p:sp>
      <p:sp>
        <p:nvSpPr>
          <p:cNvPr id="3" name="Subtitle 2"/>
          <p:cNvSpPr>
            <a:spLocks noGrp="1"/>
          </p:cNvSpPr>
          <p:nvPr>
            <p:ph type="subTitle" idx="1"/>
          </p:nvPr>
        </p:nvSpPr>
        <p:spPr>
          <a:xfrm>
            <a:off x="496389" y="1288869"/>
            <a:ext cx="10763793" cy="4554581"/>
          </a:xfrm>
        </p:spPr>
        <p:txBody>
          <a:bodyPr>
            <a:normAutofit/>
          </a:bodyPr>
          <a:lstStyle/>
          <a:p>
            <a:endParaRPr lang="en-US" sz="2800" b="1" dirty="0"/>
          </a:p>
          <a:p>
            <a:r>
              <a:rPr lang="en-US" dirty="0" smtClean="0"/>
              <a:t>Key event:  The </a:t>
            </a:r>
            <a:r>
              <a:rPr lang="en-US" dirty="0"/>
              <a:t>majority of voters in the 1954 Monona Terrace referendum approve the city to build an auditorium, on the lakeshore site, and 52% said yes to Frank Lloyd Wright as architect.</a:t>
            </a:r>
          </a:p>
          <a:p>
            <a:r>
              <a:rPr lang="en-US" dirty="0"/>
              <a:t>He proudly calls the election “the only one I know of in America where the architect was chosen by the people.”  </a:t>
            </a:r>
            <a:endParaRPr lang="en-US" dirty="0" smtClean="0"/>
          </a:p>
          <a:p>
            <a:endParaRPr lang="en-US" dirty="0"/>
          </a:p>
          <a:p>
            <a:r>
              <a:rPr lang="en-US" dirty="0" smtClean="0"/>
              <a:t>There was a groundswell of support from citizens, and particularly the </a:t>
            </a:r>
            <a:r>
              <a:rPr lang="en-US" dirty="0"/>
              <a:t>Citizens for Monona Terrace </a:t>
            </a:r>
            <a:r>
              <a:rPr lang="en-US" dirty="0" smtClean="0"/>
              <a:t>group led by Mary </a:t>
            </a:r>
            <a:r>
              <a:rPr lang="en-US" dirty="0" err="1" smtClean="0"/>
              <a:t>Lescohier</a:t>
            </a:r>
            <a:r>
              <a:rPr lang="en-US" dirty="0" smtClean="0"/>
              <a:t> and Helen Groves.</a:t>
            </a:r>
            <a:endParaRPr lang="en-US" dirty="0"/>
          </a:p>
          <a:p>
            <a:endParaRPr lang="en-US" dirty="0"/>
          </a:p>
          <a:p>
            <a:endParaRPr lang="en-US" sz="3200" b="1" dirty="0"/>
          </a:p>
        </p:txBody>
      </p:sp>
    </p:spTree>
    <p:extLst>
      <p:ext uri="{BB962C8B-B14F-4D97-AF65-F5344CB8AC3E}">
        <p14:creationId xmlns:p14="http://schemas.microsoft.com/office/powerpoint/2010/main" val="3452273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378" y="182881"/>
            <a:ext cx="11451771" cy="853439"/>
          </a:xfrm>
        </p:spPr>
        <p:txBody>
          <a:bodyPr>
            <a:normAutofit/>
          </a:bodyPr>
          <a:lstStyle/>
          <a:p>
            <a:r>
              <a:rPr lang="en-US" sz="4400" b="1" dirty="0"/>
              <a:t>6.  TAKE </a:t>
            </a:r>
            <a:r>
              <a:rPr lang="en-US" sz="4400" b="1" dirty="0" smtClean="0"/>
              <a:t>…but</a:t>
            </a:r>
            <a:r>
              <a:rPr lang="en-US" sz="4400" b="1" dirty="0" smtClean="0"/>
              <a:t> pays </a:t>
            </a:r>
            <a:r>
              <a:rPr lang="en-US" sz="4400" b="1" dirty="0"/>
              <a:t>a heavy price</a:t>
            </a:r>
            <a:endParaRPr lang="en-US" b="1" dirty="0"/>
          </a:p>
        </p:txBody>
      </p:sp>
      <p:sp>
        <p:nvSpPr>
          <p:cNvPr id="3" name="Subtitle 2"/>
          <p:cNvSpPr>
            <a:spLocks noGrp="1"/>
          </p:cNvSpPr>
          <p:nvPr>
            <p:ph type="subTitle" idx="1"/>
          </p:nvPr>
        </p:nvSpPr>
        <p:spPr>
          <a:xfrm>
            <a:off x="513807" y="1463041"/>
            <a:ext cx="10746376" cy="4380410"/>
          </a:xfrm>
        </p:spPr>
        <p:txBody>
          <a:bodyPr>
            <a:normAutofit lnSpcReduction="10000"/>
          </a:bodyPr>
          <a:lstStyle/>
          <a:p>
            <a:endParaRPr lang="en-US" sz="2800" dirty="0" smtClean="0"/>
          </a:p>
          <a:p>
            <a:r>
              <a:rPr lang="en-US" sz="2800" dirty="0" smtClean="0"/>
              <a:t>Key event:  1957 </a:t>
            </a:r>
            <a:r>
              <a:rPr lang="en-US" sz="2800" dirty="0"/>
              <a:t>legislation- limiting height of </a:t>
            </a:r>
            <a:r>
              <a:rPr lang="en-US" sz="2800" dirty="0" smtClean="0"/>
              <a:t>public buildings </a:t>
            </a:r>
            <a:r>
              <a:rPr lang="en-US" sz="2800" dirty="0"/>
              <a:t>to 20 feet public buildings </a:t>
            </a:r>
            <a:r>
              <a:rPr lang="en-US" sz="2800" dirty="0" smtClean="0"/>
              <a:t>on Lake Monona’s shore.  The bill was initiated by </a:t>
            </a:r>
            <a:r>
              <a:rPr lang="en-US" sz="2800" dirty="0"/>
              <a:t>Carroll </a:t>
            </a:r>
            <a:r>
              <a:rPr lang="en-US" sz="2800" dirty="0" err="1"/>
              <a:t>Metzner</a:t>
            </a:r>
            <a:r>
              <a:rPr lang="en-US" sz="2800" dirty="0"/>
              <a:t> </a:t>
            </a:r>
          </a:p>
          <a:p>
            <a:endParaRPr lang="en-US" sz="2800" dirty="0"/>
          </a:p>
          <a:p>
            <a:r>
              <a:rPr lang="en-US" sz="2800" dirty="0" smtClean="0"/>
              <a:t>Wright also </a:t>
            </a:r>
            <a:r>
              <a:rPr lang="en-US" sz="2800" dirty="0" smtClean="0"/>
              <a:t>pays a heavy price in terms of hours spent on the project for compensation of $250. The </a:t>
            </a:r>
            <a:r>
              <a:rPr lang="en-US" sz="2800" dirty="0"/>
              <a:t>office spends thousands of studio hours on a model </a:t>
            </a:r>
            <a:r>
              <a:rPr lang="en-US" sz="2800" dirty="0" smtClean="0"/>
              <a:t>with </a:t>
            </a:r>
            <a:r>
              <a:rPr lang="en-US" sz="2800" dirty="0"/>
              <a:t>removable parts to show two phases-   Phase 1 on the left shows the core of the building.  In Phase 2, two head-scratching additions- lakefront parking rings and office towers Wright called moneymakers</a:t>
            </a:r>
            <a:endParaRPr lang="en-US" sz="2800" dirty="0" smtClean="0"/>
          </a:p>
          <a:p>
            <a:endParaRPr lang="en-US" sz="2800" dirty="0"/>
          </a:p>
        </p:txBody>
      </p:sp>
    </p:spTree>
    <p:extLst>
      <p:ext uri="{BB962C8B-B14F-4D97-AF65-F5344CB8AC3E}">
        <p14:creationId xmlns:p14="http://schemas.microsoft.com/office/powerpoint/2010/main" val="109193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378" y="182881"/>
            <a:ext cx="11625942" cy="1602376"/>
          </a:xfrm>
        </p:spPr>
        <p:txBody>
          <a:bodyPr>
            <a:normAutofit fontScale="90000"/>
          </a:bodyPr>
          <a:lstStyle/>
          <a:p>
            <a:r>
              <a:rPr lang="en-US" b="1" dirty="0"/>
              <a:t>7.  </a:t>
            </a:r>
            <a:r>
              <a:rPr lang="en-US" b="1" dirty="0" smtClean="0"/>
              <a:t>RETURNS </a:t>
            </a:r>
            <a:r>
              <a:rPr lang="en-US" b="1" dirty="0"/>
              <a:t>to a familiar situation</a:t>
            </a:r>
            <a:br>
              <a:rPr lang="en-US" b="1" dirty="0"/>
            </a:br>
            <a:endParaRPr lang="en-US" b="1" dirty="0"/>
          </a:p>
        </p:txBody>
      </p:sp>
      <p:sp>
        <p:nvSpPr>
          <p:cNvPr id="3" name="Subtitle 2"/>
          <p:cNvSpPr>
            <a:spLocks noGrp="1"/>
          </p:cNvSpPr>
          <p:nvPr>
            <p:ph type="subTitle" idx="1"/>
          </p:nvPr>
        </p:nvSpPr>
        <p:spPr>
          <a:xfrm>
            <a:off x="600891" y="1306287"/>
            <a:ext cx="10659291" cy="4537164"/>
          </a:xfrm>
        </p:spPr>
        <p:txBody>
          <a:bodyPr>
            <a:normAutofit/>
          </a:bodyPr>
          <a:lstStyle/>
          <a:p>
            <a:endParaRPr lang="en-US" dirty="0"/>
          </a:p>
          <a:p>
            <a:r>
              <a:rPr lang="en-US" sz="3200" dirty="0"/>
              <a:t>Wright focuses on other projects.   </a:t>
            </a:r>
            <a:r>
              <a:rPr lang="en-US" sz="3200" dirty="0" smtClean="0"/>
              <a:t>He shakes drawings out of </a:t>
            </a:r>
            <a:r>
              <a:rPr lang="en-US" sz="3200" dirty="0"/>
              <a:t>his </a:t>
            </a:r>
            <a:r>
              <a:rPr lang="en-US" sz="3200" dirty="0" smtClean="0"/>
              <a:t>sleeve, he says.</a:t>
            </a:r>
            <a:endParaRPr lang="en-US" sz="3200" dirty="0"/>
          </a:p>
          <a:p>
            <a:endParaRPr lang="en-US" sz="3200" dirty="0"/>
          </a:p>
          <a:p>
            <a:r>
              <a:rPr lang="en-US" sz="3200" dirty="0"/>
              <a:t>MT design </a:t>
            </a:r>
            <a:r>
              <a:rPr lang="en-US" sz="3200" dirty="0" smtClean="0"/>
              <a:t>ideas find their way into other projects, particularly the </a:t>
            </a:r>
            <a:r>
              <a:rPr lang="en-US" sz="3200" dirty="0"/>
              <a:t>Marin Co. Civic </a:t>
            </a:r>
            <a:r>
              <a:rPr lang="en-US" sz="3200" dirty="0" smtClean="0"/>
              <a:t>Center (San Rafael, CA). </a:t>
            </a:r>
            <a:endParaRPr lang="en-US" sz="3200" dirty="0"/>
          </a:p>
          <a:p>
            <a:endParaRPr lang="en-US" dirty="0"/>
          </a:p>
          <a:p>
            <a:endParaRPr lang="en-US" dirty="0"/>
          </a:p>
        </p:txBody>
      </p:sp>
    </p:spTree>
    <p:extLst>
      <p:ext uri="{BB962C8B-B14F-4D97-AF65-F5344CB8AC3E}">
        <p14:creationId xmlns:p14="http://schemas.microsoft.com/office/powerpoint/2010/main" val="4163796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378" y="182881"/>
            <a:ext cx="11625942" cy="1602376"/>
          </a:xfrm>
        </p:spPr>
        <p:txBody>
          <a:bodyPr>
            <a:normAutofit fontScale="90000"/>
          </a:bodyPr>
          <a:lstStyle/>
          <a:p>
            <a:r>
              <a:rPr lang="en-US" b="1" dirty="0"/>
              <a:t>8.  CHANGE   Having changed</a:t>
            </a:r>
            <a:r>
              <a:rPr lang="en-US" dirty="0"/>
              <a:t/>
            </a:r>
            <a:br>
              <a:rPr lang="en-US" dirty="0"/>
            </a:br>
            <a:endParaRPr lang="en-US" dirty="0"/>
          </a:p>
        </p:txBody>
      </p:sp>
      <p:sp>
        <p:nvSpPr>
          <p:cNvPr id="3" name="Subtitle 2"/>
          <p:cNvSpPr>
            <a:spLocks noGrp="1"/>
          </p:cNvSpPr>
          <p:nvPr>
            <p:ph type="subTitle" idx="1"/>
          </p:nvPr>
        </p:nvSpPr>
        <p:spPr>
          <a:xfrm>
            <a:off x="618308" y="1471748"/>
            <a:ext cx="10720251" cy="4458787"/>
          </a:xfrm>
        </p:spPr>
        <p:txBody>
          <a:bodyPr>
            <a:normAutofit fontScale="85000" lnSpcReduction="20000"/>
          </a:bodyPr>
          <a:lstStyle/>
          <a:p>
            <a:r>
              <a:rPr lang="en-US" sz="3200" dirty="0" smtClean="0"/>
              <a:t>How was Frank Lloyd Wright changed by 21 years on the Monona Terrace project, passing away in 1959 before seeing the building realized?</a:t>
            </a:r>
            <a:endParaRPr lang="en-US" sz="3200" dirty="0"/>
          </a:p>
          <a:p>
            <a:endParaRPr lang="en-US" sz="3200" dirty="0" smtClean="0"/>
          </a:p>
          <a:p>
            <a:r>
              <a:rPr lang="en-US" sz="3200" dirty="0"/>
              <a:t>When asked about the project </a:t>
            </a:r>
            <a:r>
              <a:rPr lang="en-US" sz="3200" dirty="0" smtClean="0"/>
              <a:t>in 1958, Wright conveys more optimism about </a:t>
            </a:r>
            <a:r>
              <a:rPr lang="en-US" sz="3200" dirty="0" err="1" smtClean="0"/>
              <a:t>Madisonians</a:t>
            </a:r>
            <a:r>
              <a:rPr lang="en-US" sz="3200" dirty="0" smtClean="0"/>
              <a:t> building Monona Terrace.  </a:t>
            </a:r>
            <a:r>
              <a:rPr lang="en-US" sz="3200" dirty="0"/>
              <a:t/>
            </a:r>
            <a:br>
              <a:rPr lang="en-US" sz="3200" dirty="0"/>
            </a:br>
            <a:r>
              <a:rPr lang="en-US" sz="3200" dirty="0"/>
              <a:t>“ ….And if they don’t build it- well, let’s see what will </a:t>
            </a:r>
            <a:r>
              <a:rPr lang="en-US" sz="3200" dirty="0" smtClean="0"/>
              <a:t>happen </a:t>
            </a:r>
            <a:r>
              <a:rPr lang="en-US" sz="3200" dirty="0"/>
              <a:t>10 years from now.  It will come about someday.”   </a:t>
            </a:r>
            <a:r>
              <a:rPr lang="en-US" sz="3200" dirty="0" smtClean="0"/>
              <a:t> </a:t>
            </a:r>
          </a:p>
          <a:p>
            <a:endParaRPr lang="en-US" sz="3200" dirty="0" smtClean="0"/>
          </a:p>
          <a:p>
            <a:r>
              <a:rPr lang="en-US" sz="3200" dirty="0" smtClean="0"/>
              <a:t>And when the </a:t>
            </a:r>
            <a:r>
              <a:rPr lang="en-US" sz="3200" dirty="0" err="1" smtClean="0"/>
              <a:t>Metzner</a:t>
            </a:r>
            <a:r>
              <a:rPr lang="en-US" sz="3200" dirty="0" smtClean="0"/>
              <a:t> bill is repealed in February 1959, he returns to the drawing board to produce a new iteration of the building, and has come to terms with the need to downsize the scale.  He is unsolicited by the City and initiates the drawings on his own. </a:t>
            </a:r>
            <a:endParaRPr lang="en-US" sz="3200" dirty="0"/>
          </a:p>
          <a:p>
            <a:endParaRPr lang="en-US" sz="3200" dirty="0"/>
          </a:p>
          <a:p>
            <a:endParaRPr lang="en-US" sz="32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135076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378" y="182881"/>
            <a:ext cx="11625942" cy="1602376"/>
          </a:xfrm>
        </p:spPr>
        <p:txBody>
          <a:bodyPr>
            <a:normAutofit fontScale="90000"/>
          </a:bodyPr>
          <a:lstStyle/>
          <a:p>
            <a:r>
              <a:rPr lang="en-US" b="1" dirty="0"/>
              <a:t>Leading to the 1990’s chapter….</a:t>
            </a:r>
            <a:r>
              <a:rPr lang="en-US" dirty="0"/>
              <a:t/>
            </a:r>
            <a:br>
              <a:rPr lang="en-US" dirty="0"/>
            </a:br>
            <a:endParaRPr lang="en-US" dirty="0"/>
          </a:p>
        </p:txBody>
      </p:sp>
      <p:sp>
        <p:nvSpPr>
          <p:cNvPr id="3" name="Subtitle 2"/>
          <p:cNvSpPr>
            <a:spLocks noGrp="1"/>
          </p:cNvSpPr>
          <p:nvPr>
            <p:ph type="subTitle" idx="1"/>
          </p:nvPr>
        </p:nvSpPr>
        <p:spPr>
          <a:xfrm>
            <a:off x="566057" y="1314995"/>
            <a:ext cx="10694125" cy="4528456"/>
          </a:xfrm>
        </p:spPr>
        <p:txBody>
          <a:bodyPr>
            <a:normAutofit/>
          </a:bodyPr>
          <a:lstStyle/>
          <a:p>
            <a:r>
              <a:rPr lang="en-US" sz="3600" dirty="0"/>
              <a:t>The city turned its attention to a convention center based on Wright’s plans, and hired former Taliesin apprentice Tony </a:t>
            </a:r>
            <a:r>
              <a:rPr lang="en-US" sz="3600" dirty="0" err="1"/>
              <a:t>Puttnam</a:t>
            </a:r>
            <a:r>
              <a:rPr lang="en-US" sz="3600" dirty="0"/>
              <a:t> to take on the project. </a:t>
            </a:r>
          </a:p>
          <a:p>
            <a:endParaRPr lang="en-US" sz="3600" dirty="0"/>
          </a:p>
          <a:p>
            <a:r>
              <a:rPr lang="en-US" sz="3600" dirty="0" err="1"/>
              <a:t>Puttnam</a:t>
            </a:r>
            <a:r>
              <a:rPr lang="en-US" sz="3600" dirty="0"/>
              <a:t> preserved as much of the exterior 1959 design as possible, while redesigning the interiors for the convention center purpose.  Monona Terrace’s doors open in 1997, nearly 60 years after the project began.</a:t>
            </a:r>
          </a:p>
          <a:p>
            <a:endParaRPr lang="en-US" sz="1800" dirty="0"/>
          </a:p>
        </p:txBody>
      </p:sp>
    </p:spTree>
    <p:extLst>
      <p:ext uri="{BB962C8B-B14F-4D97-AF65-F5344CB8AC3E}">
        <p14:creationId xmlns:p14="http://schemas.microsoft.com/office/powerpoint/2010/main" val="397483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11534"/>
          </a:xfrm>
        </p:spPr>
        <p:txBody>
          <a:bodyPr/>
          <a:lstStyle/>
          <a:p>
            <a:r>
              <a:rPr lang="en-US" dirty="0"/>
              <a:t>Zoom Protocols</a:t>
            </a:r>
          </a:p>
        </p:txBody>
      </p:sp>
      <p:sp>
        <p:nvSpPr>
          <p:cNvPr id="3" name="Subtitle 2"/>
          <p:cNvSpPr>
            <a:spLocks noGrp="1"/>
          </p:cNvSpPr>
          <p:nvPr>
            <p:ph type="subTitle" idx="1"/>
          </p:nvPr>
        </p:nvSpPr>
        <p:spPr>
          <a:xfrm>
            <a:off x="1454331" y="2264229"/>
            <a:ext cx="9213669" cy="2993571"/>
          </a:xfrm>
        </p:spPr>
        <p:txBody>
          <a:bodyPr>
            <a:normAutofit fontScale="92500" lnSpcReduction="10000"/>
          </a:bodyPr>
          <a:lstStyle/>
          <a:p>
            <a:endParaRPr lang="en-US" sz="4000" dirty="0"/>
          </a:p>
          <a:p>
            <a:r>
              <a:rPr lang="en-US" sz="4000" dirty="0">
                <a:solidFill>
                  <a:schemeClr val="bg1"/>
                </a:solidFill>
              </a:rPr>
              <a:t>Use Q &amp; A to ask a question or comment</a:t>
            </a:r>
          </a:p>
          <a:p>
            <a:r>
              <a:rPr lang="en-US" sz="4000" dirty="0">
                <a:solidFill>
                  <a:schemeClr val="bg1"/>
                </a:solidFill>
              </a:rPr>
              <a:t>Please don’t use Chat function</a:t>
            </a:r>
          </a:p>
          <a:p>
            <a:r>
              <a:rPr lang="en-US" sz="4000" dirty="0">
                <a:solidFill>
                  <a:schemeClr val="bg1"/>
                </a:solidFill>
              </a:rPr>
              <a:t>We’ll open it up for discussion at the end of the PowerPoint  </a:t>
            </a:r>
          </a:p>
        </p:txBody>
      </p:sp>
      <p:sp>
        <p:nvSpPr>
          <p:cNvPr id="5" name="TextBox 4"/>
          <p:cNvSpPr txBox="1"/>
          <p:nvPr/>
        </p:nvSpPr>
        <p:spPr>
          <a:xfrm>
            <a:off x="1010193" y="2429691"/>
            <a:ext cx="9823269" cy="2677656"/>
          </a:xfrm>
          <a:prstGeom prst="rect">
            <a:avLst/>
          </a:prstGeom>
          <a:noFill/>
        </p:spPr>
        <p:txBody>
          <a:bodyPr wrap="square" rtlCol="0">
            <a:spAutoFit/>
          </a:bodyPr>
          <a:lstStyle/>
          <a:p>
            <a:r>
              <a:rPr lang="en-US" sz="2400" dirty="0"/>
              <a:t>Select </a:t>
            </a:r>
            <a:r>
              <a:rPr lang="en-US" sz="2400" b="1" dirty="0"/>
              <a:t>Reactions </a:t>
            </a:r>
            <a:r>
              <a:rPr lang="en-US" sz="2400" dirty="0"/>
              <a:t>and then </a:t>
            </a:r>
            <a:r>
              <a:rPr lang="en-US" sz="2400" b="1" dirty="0"/>
              <a:t>Raise Hand </a:t>
            </a:r>
            <a:r>
              <a:rPr lang="en-US" sz="2400" dirty="0"/>
              <a:t>to ask a question or answer my question</a:t>
            </a:r>
          </a:p>
          <a:p>
            <a:endParaRPr lang="en-US" sz="2400" dirty="0"/>
          </a:p>
          <a:p>
            <a:r>
              <a:rPr lang="en-US" sz="2400" dirty="0"/>
              <a:t>Use </a:t>
            </a:r>
            <a:r>
              <a:rPr lang="en-US" sz="2400" b="1" dirty="0"/>
              <a:t>Chat</a:t>
            </a:r>
            <a:r>
              <a:rPr lang="en-US" sz="2400" dirty="0"/>
              <a:t> if you prefer not to talk on mike</a:t>
            </a:r>
          </a:p>
          <a:p>
            <a:endParaRPr lang="en-US" sz="2400" dirty="0"/>
          </a:p>
          <a:p>
            <a:r>
              <a:rPr lang="en-US" sz="2400" dirty="0"/>
              <a:t>When we open up the conversation at the end, please unmute and feel free to share!</a:t>
            </a:r>
          </a:p>
        </p:txBody>
      </p:sp>
    </p:spTree>
    <p:extLst>
      <p:ext uri="{BB962C8B-B14F-4D97-AF65-F5344CB8AC3E}">
        <p14:creationId xmlns:p14="http://schemas.microsoft.com/office/powerpoint/2010/main" val="232831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58462"/>
            <a:ext cx="9144000" cy="1211534"/>
          </a:xfrm>
        </p:spPr>
        <p:txBody>
          <a:bodyPr>
            <a:normAutofit fontScale="90000"/>
          </a:bodyPr>
          <a:lstStyle/>
          <a:p>
            <a:r>
              <a:rPr lang="en-US" dirty="0"/>
              <a:t>When do you tell the history </a:t>
            </a:r>
            <a:r>
              <a:rPr lang="en-US" dirty="0" smtClean="0"/>
              <a:t>of Monona Terrace on </a:t>
            </a:r>
            <a:r>
              <a:rPr lang="en-US" dirty="0"/>
              <a:t>tour?</a:t>
            </a:r>
          </a:p>
        </p:txBody>
      </p:sp>
      <p:sp>
        <p:nvSpPr>
          <p:cNvPr id="3" name="Subtitle 2"/>
          <p:cNvSpPr>
            <a:spLocks noGrp="1"/>
          </p:cNvSpPr>
          <p:nvPr>
            <p:ph type="subTitle" idx="1"/>
          </p:nvPr>
        </p:nvSpPr>
        <p:spPr>
          <a:xfrm>
            <a:off x="1454331" y="2264229"/>
            <a:ext cx="9213669" cy="2993571"/>
          </a:xfrm>
        </p:spPr>
        <p:txBody>
          <a:bodyPr>
            <a:normAutofit fontScale="92500" lnSpcReduction="10000"/>
          </a:bodyPr>
          <a:lstStyle/>
          <a:p>
            <a:endParaRPr lang="en-US" sz="4000" dirty="0"/>
          </a:p>
          <a:p>
            <a:r>
              <a:rPr lang="en-US" sz="4000" dirty="0">
                <a:solidFill>
                  <a:schemeClr val="bg1"/>
                </a:solidFill>
              </a:rPr>
              <a:t>Use Q &amp; A to ask a question or comment</a:t>
            </a:r>
          </a:p>
          <a:p>
            <a:r>
              <a:rPr lang="en-US" sz="4000" dirty="0">
                <a:solidFill>
                  <a:schemeClr val="bg1"/>
                </a:solidFill>
              </a:rPr>
              <a:t>Please don’t use Chat function</a:t>
            </a:r>
          </a:p>
          <a:p>
            <a:r>
              <a:rPr lang="en-US" sz="4000" dirty="0">
                <a:solidFill>
                  <a:schemeClr val="bg1"/>
                </a:solidFill>
              </a:rPr>
              <a:t>We’ll open it up for discussion at the end of the PowerPoint  </a:t>
            </a:r>
          </a:p>
        </p:txBody>
      </p:sp>
      <p:sp>
        <p:nvSpPr>
          <p:cNvPr id="5" name="TextBox 4"/>
          <p:cNvSpPr txBox="1"/>
          <p:nvPr/>
        </p:nvSpPr>
        <p:spPr>
          <a:xfrm>
            <a:off x="1149530" y="2843157"/>
            <a:ext cx="9823269" cy="2677656"/>
          </a:xfrm>
          <a:prstGeom prst="rect">
            <a:avLst/>
          </a:prstGeom>
          <a:noFill/>
        </p:spPr>
        <p:txBody>
          <a:bodyPr wrap="square" rtlCol="0">
            <a:spAutoFit/>
          </a:bodyPr>
          <a:lstStyle/>
          <a:p>
            <a:r>
              <a:rPr lang="en-US" sz="2400" dirty="0"/>
              <a:t>I advise tour guides to provide a concise history near the start of their tour, after a “getting to know you” few minutes at the beginning.  </a:t>
            </a:r>
          </a:p>
          <a:p>
            <a:endParaRPr lang="en-US" sz="2400" dirty="0"/>
          </a:p>
          <a:p>
            <a:r>
              <a:rPr lang="en-US" sz="2400" dirty="0"/>
              <a:t>A brief history will satisfy visitors’ curiosity about how Monona Terrace fits into Wright’s body of work.</a:t>
            </a:r>
          </a:p>
          <a:p>
            <a:endParaRPr lang="en-US" sz="2400" dirty="0"/>
          </a:p>
          <a:p>
            <a:r>
              <a:rPr lang="en-US" sz="2400" dirty="0"/>
              <a:t>How is this a Frank Lloyd Wright building?</a:t>
            </a:r>
          </a:p>
        </p:txBody>
      </p:sp>
    </p:spTree>
    <p:extLst>
      <p:ext uri="{BB962C8B-B14F-4D97-AF65-F5344CB8AC3E}">
        <p14:creationId xmlns:p14="http://schemas.microsoft.com/office/powerpoint/2010/main" val="2633502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80160" y="1770960"/>
            <a:ext cx="9492344" cy="3602228"/>
          </a:xfrm>
        </p:spPr>
        <p:txBody>
          <a:bodyPr>
            <a:normAutofit fontScale="90000"/>
          </a:bodyPr>
          <a:lstStyle/>
          <a:p>
            <a:r>
              <a:rPr lang="en-US" dirty="0" smtClean="0"/>
              <a:t>Why Story Circle? </a:t>
            </a:r>
            <a:br>
              <a:rPr lang="en-US" dirty="0" smtClean="0"/>
            </a:br>
            <a:r>
              <a:rPr lang="en-US" dirty="0" smtClean="0"/>
              <a:t/>
            </a:r>
            <a:br>
              <a:rPr lang="en-US" dirty="0" smtClean="0"/>
            </a:br>
            <a:r>
              <a:rPr lang="en-US" sz="3600" dirty="0" smtClean="0"/>
              <a:t>I was curious to apply a storytelling structure to Monona Terrace’s history, as I felt my </a:t>
            </a:r>
            <a:r>
              <a:rPr lang="en-US" sz="3600" dirty="0" smtClean="0"/>
              <a:t>this section of my tour </a:t>
            </a:r>
            <a:r>
              <a:rPr lang="en-US" sz="3600" dirty="0" smtClean="0"/>
              <a:t>was flat. I wanted to inject </a:t>
            </a:r>
            <a:r>
              <a:rPr lang="en-US" sz="3600" dirty="0" smtClean="0"/>
              <a:t>some of the history’s inherent drama,  twists and turns, </a:t>
            </a:r>
            <a:r>
              <a:rPr lang="en-US" sz="3600" dirty="0" smtClean="0"/>
              <a:t>struggles and victories, and passion on all sides of the issue to make for a more compelling story (that is still accurate, of course!</a:t>
            </a:r>
            <a:r>
              <a:rPr lang="en-US" sz="3600" dirty="0" smtClean="0">
                <a:sym typeface="Wingdings" panose="05000000000000000000" pitchFamily="2" charset="2"/>
              </a:rPr>
              <a:t></a:t>
            </a:r>
            <a:r>
              <a:rPr lang="en-US" sz="3600" dirty="0" smtClean="0"/>
              <a:t>)</a:t>
            </a:r>
            <a:endParaRPr lang="en-US" sz="3600" dirty="0"/>
          </a:p>
        </p:txBody>
      </p:sp>
    </p:spTree>
    <p:extLst>
      <p:ext uri="{BB962C8B-B14F-4D97-AF65-F5344CB8AC3E}">
        <p14:creationId xmlns:p14="http://schemas.microsoft.com/office/powerpoint/2010/main" val="4164235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1749" y="313509"/>
            <a:ext cx="9091748" cy="4632958"/>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Story Circle Videos</a:t>
            </a:r>
            <a:br>
              <a:rPr lang="en-US" dirty="0" smtClean="0"/>
            </a:br>
            <a:r>
              <a:rPr lang="en-US" dirty="0"/>
              <a:t/>
            </a:r>
            <a:br>
              <a:rPr lang="en-US" dirty="0"/>
            </a:br>
            <a:r>
              <a:rPr lang="en-US" sz="3600" dirty="0" smtClean="0"/>
              <a:t>Dan Harmon’s explanation of his Story Circle concept</a:t>
            </a:r>
            <a:br>
              <a:rPr lang="en-US" sz="3600" dirty="0" smtClean="0"/>
            </a:br>
            <a:r>
              <a:rPr lang="en-US" sz="2000" dirty="0" smtClean="0">
                <a:hlinkClick r:id="rId3"/>
              </a:rPr>
              <a:t>https</a:t>
            </a:r>
            <a:r>
              <a:rPr lang="en-US" sz="2000" dirty="0">
                <a:hlinkClick r:id="rId3"/>
              </a:rPr>
              <a:t>://</a:t>
            </a:r>
            <a:r>
              <a:rPr lang="en-US" sz="2000" dirty="0" smtClean="0">
                <a:hlinkClick r:id="rId3"/>
              </a:rPr>
              <a:t>www.youtube.com/watch?v=RG4WcRAgm7Y</a:t>
            </a:r>
            <a:r>
              <a:rPr lang="en-US" sz="2000" dirty="0"/>
              <a:t/>
            </a:r>
            <a:br>
              <a:rPr lang="en-US" sz="2000" dirty="0"/>
            </a:br>
            <a:r>
              <a:rPr lang="en-US" sz="2000" dirty="0"/>
              <a:t/>
            </a:r>
            <a:br>
              <a:rPr lang="en-US" sz="2000" dirty="0"/>
            </a:br>
            <a:r>
              <a:rPr lang="en-US" sz="2000" dirty="0" smtClean="0"/>
              <a:t/>
            </a:r>
            <a:br>
              <a:rPr lang="en-US" sz="2000" dirty="0" smtClean="0"/>
            </a:br>
            <a:r>
              <a:rPr lang="en-US" sz="3600" dirty="0" smtClean="0"/>
              <a:t>Another video and </a:t>
            </a:r>
            <a:r>
              <a:rPr lang="en-US" sz="3600" dirty="0"/>
              <a:t>article </a:t>
            </a:r>
            <a:r>
              <a:rPr lang="en-US" sz="3600" dirty="0" smtClean="0"/>
              <a:t>here</a:t>
            </a:r>
            <a:r>
              <a:rPr lang="en-US" sz="2000" dirty="0" smtClean="0"/>
              <a:t/>
            </a:r>
            <a:br>
              <a:rPr lang="en-US" sz="2000" dirty="0" smtClean="0"/>
            </a:br>
            <a:r>
              <a:rPr lang="en-US" sz="2000" dirty="0" smtClean="0">
                <a:hlinkClick r:id="rId4"/>
              </a:rPr>
              <a:t>https</a:t>
            </a:r>
            <a:r>
              <a:rPr lang="en-US" sz="2000" dirty="0">
                <a:hlinkClick r:id="rId4"/>
              </a:rPr>
              <a:t>://</a:t>
            </a:r>
            <a:r>
              <a:rPr lang="en-US" sz="2000" dirty="0" smtClean="0">
                <a:hlinkClick r:id="rId4"/>
              </a:rPr>
              <a:t>scottdistillery.medium.com/dan-harmon-the-heros-journey-and-the-circle-theory-of-story-b64bb77d6976</a:t>
            </a:r>
            <a:r>
              <a:rPr lang="en-US" sz="2000" dirty="0" smtClean="0"/>
              <a:t/>
            </a:r>
            <a:br>
              <a:rPr lang="en-US" sz="2000" dirty="0" smtClean="0"/>
            </a:br>
            <a:r>
              <a:rPr lang="en-US" sz="2000" dirty="0"/>
              <a:t/>
            </a:r>
            <a:br>
              <a:rPr lang="en-US" sz="2000" dirty="0"/>
            </a:br>
            <a:r>
              <a:rPr lang="en-US" sz="2700" dirty="0" smtClean="0"/>
              <a:t>Many more online!</a:t>
            </a:r>
            <a:r>
              <a:rPr lang="en-US" dirty="0" smtClean="0"/>
              <a:t/>
            </a:r>
            <a:br>
              <a:rPr lang="en-US" dirty="0" smtClean="0"/>
            </a:br>
            <a:endParaRPr lang="en-US" sz="3600" dirty="0"/>
          </a:p>
        </p:txBody>
      </p:sp>
    </p:spTree>
    <p:extLst>
      <p:ext uri="{BB962C8B-B14F-4D97-AF65-F5344CB8AC3E}">
        <p14:creationId xmlns:p14="http://schemas.microsoft.com/office/powerpoint/2010/main" val="374250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3474" y="1045028"/>
            <a:ext cx="11303725" cy="2387600"/>
          </a:xfrm>
        </p:spPr>
        <p:txBody>
          <a:bodyPr>
            <a:normAutofit/>
          </a:bodyPr>
          <a:lstStyle/>
          <a:p>
            <a:r>
              <a:rPr lang="en-US" sz="5400" dirty="0"/>
              <a:t>How </a:t>
            </a:r>
            <a:r>
              <a:rPr lang="en-US" sz="5400" dirty="0" smtClean="0"/>
              <a:t>can we apply information from this Story Circle  exercise?</a:t>
            </a:r>
            <a:br>
              <a:rPr lang="en-US" sz="5400" dirty="0" smtClean="0"/>
            </a:br>
            <a:endParaRPr lang="en-US" sz="5400" dirty="0"/>
          </a:p>
        </p:txBody>
      </p:sp>
      <p:sp>
        <p:nvSpPr>
          <p:cNvPr id="3" name="Subtitle 2"/>
          <p:cNvSpPr>
            <a:spLocks noGrp="1"/>
          </p:cNvSpPr>
          <p:nvPr>
            <p:ph type="subTitle" idx="1"/>
          </p:nvPr>
        </p:nvSpPr>
        <p:spPr>
          <a:xfrm>
            <a:off x="888274" y="2983729"/>
            <a:ext cx="10049691" cy="3007767"/>
          </a:xfrm>
        </p:spPr>
        <p:txBody>
          <a:bodyPr>
            <a:normAutofit fontScale="70000" lnSpcReduction="20000"/>
          </a:bodyPr>
          <a:lstStyle/>
          <a:p>
            <a:pPr marL="571500" indent="-571500">
              <a:buFont typeface="Arial" panose="020B0604020202020204" pitchFamily="34" charset="0"/>
              <a:buChar char="•"/>
            </a:pPr>
            <a:r>
              <a:rPr lang="en-US" sz="4000" dirty="0" smtClean="0"/>
              <a:t>You can frame the story with Frank Lloyd Wright as the protagonist.</a:t>
            </a:r>
          </a:p>
          <a:p>
            <a:pPr marL="571500" indent="-571500">
              <a:buFont typeface="Arial" panose="020B0604020202020204" pitchFamily="34" charset="0"/>
              <a:buChar char="•"/>
            </a:pPr>
            <a:r>
              <a:rPr lang="en-US" sz="4000" dirty="0" smtClean="0"/>
              <a:t>What </a:t>
            </a:r>
            <a:r>
              <a:rPr lang="en-US" sz="4000" dirty="0"/>
              <a:t>are the </a:t>
            </a:r>
            <a:r>
              <a:rPr lang="en-US" sz="4000" dirty="0" smtClean="0"/>
              <a:t>“stakes” for Wright? For other players in the story, like opponent Joe Jackson? </a:t>
            </a:r>
          </a:p>
          <a:p>
            <a:pPr marL="571500" indent="-571500">
              <a:buFont typeface="Arial" panose="020B0604020202020204" pitchFamily="34" charset="0"/>
              <a:buChar char="•"/>
            </a:pPr>
            <a:r>
              <a:rPr lang="en-US" sz="4000" dirty="0" smtClean="0"/>
              <a:t>What </a:t>
            </a:r>
            <a:r>
              <a:rPr lang="en-US" sz="4000" dirty="0"/>
              <a:t>are key obstacles and victories?</a:t>
            </a:r>
          </a:p>
          <a:p>
            <a:pPr marL="571500" indent="-571500">
              <a:buFont typeface="Arial" panose="020B0604020202020204" pitchFamily="34" charset="0"/>
              <a:buChar char="•"/>
            </a:pPr>
            <a:r>
              <a:rPr lang="en-US" sz="4000" dirty="0"/>
              <a:t>Include </a:t>
            </a:r>
            <a:r>
              <a:rPr lang="en-US" sz="4000" dirty="0" smtClean="0"/>
              <a:t>motivations</a:t>
            </a:r>
            <a:r>
              <a:rPr lang="en-US" sz="4000" dirty="0"/>
              <a:t> </a:t>
            </a:r>
            <a:r>
              <a:rPr lang="en-US" sz="4000" dirty="0" smtClean="0"/>
              <a:t>and emotion for each side of the issue.</a:t>
            </a:r>
            <a:endParaRPr lang="en-US" sz="4000" dirty="0"/>
          </a:p>
          <a:p>
            <a:pPr marL="571500" indent="-571500">
              <a:buFont typeface="Arial" panose="020B0604020202020204" pitchFamily="34" charset="0"/>
              <a:buChar char="•"/>
            </a:pPr>
            <a:r>
              <a:rPr lang="en-US" sz="4000" dirty="0" smtClean="0"/>
              <a:t>You </a:t>
            </a:r>
            <a:r>
              <a:rPr lang="en-US" sz="4000" dirty="0"/>
              <a:t>can get a lot of mileage from </a:t>
            </a:r>
            <a:r>
              <a:rPr lang="en-US" sz="4000" dirty="0" smtClean="0"/>
              <a:t>quotes in your storytelling.</a:t>
            </a:r>
            <a:endParaRPr lang="en-US" sz="4000" dirty="0"/>
          </a:p>
        </p:txBody>
      </p:sp>
    </p:spTree>
    <p:extLst>
      <p:ext uri="{BB962C8B-B14F-4D97-AF65-F5344CB8AC3E}">
        <p14:creationId xmlns:p14="http://schemas.microsoft.com/office/powerpoint/2010/main" val="290969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3474" y="1045028"/>
            <a:ext cx="11303725" cy="2387600"/>
          </a:xfrm>
        </p:spPr>
        <p:txBody>
          <a:bodyPr>
            <a:normAutofit/>
          </a:bodyPr>
          <a:lstStyle/>
          <a:p>
            <a:r>
              <a:rPr lang="en-US" sz="5400" dirty="0" smtClean="0"/>
              <a:t>And now… key notes and events </a:t>
            </a:r>
            <a:r>
              <a:rPr lang="en-US" sz="5400" dirty="0" smtClean="0"/>
              <a:t>for each phase of the Story Circle</a:t>
            </a:r>
            <a:endParaRPr lang="en-US" sz="5400" dirty="0"/>
          </a:p>
        </p:txBody>
      </p:sp>
    </p:spTree>
    <p:extLst>
      <p:ext uri="{BB962C8B-B14F-4D97-AF65-F5344CB8AC3E}">
        <p14:creationId xmlns:p14="http://schemas.microsoft.com/office/powerpoint/2010/main" val="2661642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9302" y="0"/>
            <a:ext cx="11347269" cy="1245326"/>
          </a:xfrm>
        </p:spPr>
        <p:txBody>
          <a:bodyPr>
            <a:noAutofit/>
          </a:bodyPr>
          <a:lstStyle/>
          <a:p>
            <a:r>
              <a:rPr lang="en-US" sz="4000" b="1" dirty="0"/>
              <a:t>1. </a:t>
            </a:r>
            <a:r>
              <a:rPr lang="en-US" sz="4000" b="1" dirty="0" smtClean="0"/>
              <a:t>YOU- protagonist  </a:t>
            </a:r>
            <a:r>
              <a:rPr lang="en-US" sz="4000" b="1" dirty="0"/>
              <a:t>A character in their zone </a:t>
            </a:r>
            <a:r>
              <a:rPr lang="en-US" sz="4000" b="1" dirty="0" smtClean="0"/>
              <a:t/>
            </a:r>
            <a:br>
              <a:rPr lang="en-US" sz="4000" b="1" dirty="0" smtClean="0"/>
            </a:br>
            <a:r>
              <a:rPr lang="en-US" sz="4000" b="1" dirty="0" smtClean="0"/>
              <a:t>of </a:t>
            </a:r>
            <a:r>
              <a:rPr lang="en-US" sz="4000" b="1" dirty="0"/>
              <a:t>comfort</a:t>
            </a:r>
            <a:endParaRPr lang="en-US" sz="4000" dirty="0"/>
          </a:p>
        </p:txBody>
      </p:sp>
      <p:sp>
        <p:nvSpPr>
          <p:cNvPr id="3" name="Subtitle 2"/>
          <p:cNvSpPr>
            <a:spLocks noGrp="1"/>
          </p:cNvSpPr>
          <p:nvPr>
            <p:ph type="subTitle" idx="1"/>
          </p:nvPr>
        </p:nvSpPr>
        <p:spPr>
          <a:xfrm>
            <a:off x="687977" y="1314995"/>
            <a:ext cx="10572205" cy="4528456"/>
          </a:xfrm>
        </p:spPr>
        <p:txBody>
          <a:bodyPr>
            <a:normAutofit/>
          </a:bodyPr>
          <a:lstStyle/>
          <a:p>
            <a:endParaRPr lang="en-US" sz="2800" dirty="0" smtClean="0"/>
          </a:p>
          <a:p>
            <a:r>
              <a:rPr lang="en-US" sz="2800" dirty="0" smtClean="0"/>
              <a:t>How do we find Frank </a:t>
            </a:r>
            <a:r>
              <a:rPr lang="en-US" sz="2800" dirty="0" smtClean="0"/>
              <a:t>Lloyd Wright when our story begins in the late 1930’s?</a:t>
            </a:r>
          </a:p>
          <a:p>
            <a:r>
              <a:rPr lang="en-US" sz="2800" dirty="0" smtClean="0"/>
              <a:t>FLLW </a:t>
            </a:r>
            <a:r>
              <a:rPr lang="en-US" sz="2800" dirty="0"/>
              <a:t>is at a great place in his </a:t>
            </a:r>
            <a:r>
              <a:rPr lang="en-US" sz="2800" dirty="0" smtClean="0"/>
              <a:t>career, a renaissance.  He has started the Taliesin Fellowship, received important commissions like </a:t>
            </a:r>
            <a:r>
              <a:rPr lang="en-US" sz="2800" dirty="0" err="1" smtClean="0"/>
              <a:t>Fallingwater</a:t>
            </a:r>
            <a:r>
              <a:rPr lang="en-US" sz="2800" dirty="0" smtClean="0"/>
              <a:t>, Johnson Wax Headquarters, </a:t>
            </a:r>
            <a:r>
              <a:rPr lang="en-US" sz="2800" dirty="0"/>
              <a:t>public notoriety, </a:t>
            </a:r>
            <a:r>
              <a:rPr lang="en-US" sz="2800" dirty="0" smtClean="0"/>
              <a:t>the cache </a:t>
            </a:r>
            <a:r>
              <a:rPr lang="en-US" sz="2800" dirty="0"/>
              <a:t>of a genius architect. </a:t>
            </a:r>
            <a:endParaRPr lang="en-US" sz="2800" dirty="0" smtClean="0"/>
          </a:p>
          <a:p>
            <a:r>
              <a:rPr lang="en-US" sz="2800" dirty="0" smtClean="0"/>
              <a:t>He was on the cover of Time</a:t>
            </a:r>
            <a:r>
              <a:rPr lang="en-US" sz="2800" dirty="0" smtClean="0"/>
              <a:t> Magazine in 1938.</a:t>
            </a:r>
          </a:p>
          <a:p>
            <a:r>
              <a:rPr lang="en-US" sz="2800" dirty="0"/>
              <a:t>He has a </a:t>
            </a:r>
            <a:r>
              <a:rPr lang="en-US" sz="2800" dirty="0" smtClean="0"/>
              <a:t>strong connection </a:t>
            </a:r>
            <a:r>
              <a:rPr lang="en-US" sz="2800" dirty="0"/>
              <a:t>to Madison, his boyhood home.  </a:t>
            </a:r>
          </a:p>
          <a:p>
            <a:endParaRPr lang="en-US" sz="2800" dirty="0"/>
          </a:p>
          <a:p>
            <a:endParaRPr lang="en-US" sz="2800" dirty="0"/>
          </a:p>
          <a:p>
            <a:endParaRPr lang="en-US" sz="2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859736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330" y="0"/>
            <a:ext cx="8821783" cy="1994263"/>
          </a:xfrm>
        </p:spPr>
        <p:txBody>
          <a:bodyPr>
            <a:normAutofit fontScale="90000"/>
          </a:bodyPr>
          <a:lstStyle/>
          <a:p>
            <a:r>
              <a:rPr lang="en-US" sz="4800" b="1" dirty="0" smtClean="0"/>
              <a:t/>
            </a:r>
            <a:br>
              <a:rPr lang="en-US" sz="4800" b="1" dirty="0" smtClean="0"/>
            </a:br>
            <a:r>
              <a:rPr lang="en-US" sz="4800" b="1" dirty="0"/>
              <a:t/>
            </a:r>
            <a:br>
              <a:rPr lang="en-US" sz="4800" b="1" dirty="0"/>
            </a:br>
            <a:r>
              <a:rPr lang="en-US" sz="4800" b="1" dirty="0" smtClean="0"/>
              <a:t/>
            </a:r>
            <a:br>
              <a:rPr lang="en-US" sz="4800" b="1" dirty="0" smtClean="0"/>
            </a:br>
            <a:r>
              <a:rPr lang="en-US" sz="4800" b="1" dirty="0" smtClean="0"/>
              <a:t>2</a:t>
            </a:r>
            <a:r>
              <a:rPr lang="en-US" sz="4800" b="1" dirty="0"/>
              <a:t>.  NEED   </a:t>
            </a:r>
            <a:r>
              <a:rPr lang="en-US" sz="4800" b="1" dirty="0" smtClean="0"/>
              <a:t>The protagonist wants </a:t>
            </a:r>
            <a:r>
              <a:rPr lang="en-US" sz="4800" b="1" dirty="0"/>
              <a:t>something</a:t>
            </a:r>
            <a:r>
              <a:rPr lang="en-US" dirty="0"/>
              <a:t/>
            </a:r>
            <a:br>
              <a:rPr lang="en-US" dirty="0"/>
            </a:br>
            <a:endParaRPr lang="en-US" dirty="0"/>
          </a:p>
        </p:txBody>
      </p:sp>
      <p:sp>
        <p:nvSpPr>
          <p:cNvPr id="3" name="Subtitle 2"/>
          <p:cNvSpPr>
            <a:spLocks noGrp="1"/>
          </p:cNvSpPr>
          <p:nvPr>
            <p:ph type="subTitle" idx="1"/>
          </p:nvPr>
        </p:nvSpPr>
        <p:spPr>
          <a:xfrm>
            <a:off x="635725" y="1419496"/>
            <a:ext cx="10903132" cy="4458790"/>
          </a:xfrm>
        </p:spPr>
        <p:txBody>
          <a:bodyPr>
            <a:normAutofit fontScale="55000" lnSpcReduction="20000"/>
          </a:bodyPr>
          <a:lstStyle/>
          <a:p>
            <a:r>
              <a:rPr lang="en-US" sz="5100" dirty="0" smtClean="0"/>
              <a:t>Despite all of his success, Wright would love to have a civic commission in his hometown of Madison. </a:t>
            </a:r>
          </a:p>
          <a:p>
            <a:endParaRPr lang="en-US" sz="4400" dirty="0" smtClean="0"/>
          </a:p>
          <a:p>
            <a:r>
              <a:rPr lang="en-US" sz="5100" dirty="0" smtClean="0"/>
              <a:t>He </a:t>
            </a:r>
            <a:r>
              <a:rPr lang="en-US" sz="5100" dirty="0"/>
              <a:t>was confident that he had something </a:t>
            </a:r>
            <a:r>
              <a:rPr lang="en-US" sz="5100" dirty="0" smtClean="0"/>
              <a:t>special and wanted to give a gift to the city that would connect the building to the lake.</a:t>
            </a:r>
            <a:endParaRPr lang="en-US" sz="5100" dirty="0"/>
          </a:p>
          <a:p>
            <a:endParaRPr lang="en-US" sz="5100" b="1" dirty="0" smtClean="0"/>
          </a:p>
          <a:p>
            <a:pPr lvl="0"/>
            <a:r>
              <a:rPr lang="en-US" sz="5100" dirty="0">
                <a:solidFill>
                  <a:prstClr val="black"/>
                </a:solidFill>
              </a:rPr>
              <a:t>Wright’s relationship with Madison </a:t>
            </a:r>
            <a:r>
              <a:rPr lang="en-US" sz="5100" dirty="0" smtClean="0">
                <a:solidFill>
                  <a:prstClr val="black"/>
                </a:solidFill>
              </a:rPr>
              <a:t>was complicated</a:t>
            </a:r>
            <a:r>
              <a:rPr lang="en-US" sz="5100" dirty="0">
                <a:solidFill>
                  <a:prstClr val="black"/>
                </a:solidFill>
              </a:rPr>
              <a:t>.  He had spent most of his boyhood years here and had a true fondness for the isthmus and lakes, and yet… he was angry that the city had overlooked him for prestigious projects.  </a:t>
            </a:r>
            <a:endParaRPr lang="en-US" b="1" dirty="0" smtClean="0"/>
          </a:p>
          <a:p>
            <a:endParaRPr lang="en-US" b="1" dirty="0"/>
          </a:p>
          <a:p>
            <a:endParaRPr lang="en-US" sz="2000" dirty="0"/>
          </a:p>
          <a:p>
            <a:r>
              <a:rPr lang="en-US" sz="1800" dirty="0"/>
              <a:t> </a:t>
            </a:r>
          </a:p>
        </p:txBody>
      </p:sp>
    </p:spTree>
    <p:extLst>
      <p:ext uri="{BB962C8B-B14F-4D97-AF65-F5344CB8AC3E}">
        <p14:creationId xmlns:p14="http://schemas.microsoft.com/office/powerpoint/2010/main" val="2904704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1316</Words>
  <Application>Microsoft Office PowerPoint</Application>
  <PresentationFormat>Widescreen</PresentationFormat>
  <Paragraphs>99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Tour Guide Training</vt:lpstr>
      <vt:lpstr>Zoom Protocols</vt:lpstr>
      <vt:lpstr>When do you tell the history of Monona Terrace on tour?</vt:lpstr>
      <vt:lpstr>Why Story Circle?   I was curious to apply a storytelling structure to Monona Terrace’s history, as I felt my this section of my tour was flat. I wanted to inject some of the history’s inherent drama,  twists and turns, struggles and victories, and passion on all sides of the issue to make for a more compelling story (that is still accurate, of course!)</vt:lpstr>
      <vt:lpstr>        Story Circle Videos  Dan Harmon’s explanation of his Story Circle concept https://www.youtube.com/watch?v=RG4WcRAgm7Y   Another video and article here https://scottdistillery.medium.com/dan-harmon-the-heros-journey-and-the-circle-theory-of-story-b64bb77d6976  Many more online! </vt:lpstr>
      <vt:lpstr>How can we apply information from this Story Circle  exercise? </vt:lpstr>
      <vt:lpstr>And now… key notes and events for each phase of the Story Circle</vt:lpstr>
      <vt:lpstr>1. YOU- protagonist  A character in their zone  of comfort</vt:lpstr>
      <vt:lpstr>   2.  NEED   The protagonist wants something </vt:lpstr>
      <vt:lpstr>3. GO!   So they enter an unfamiliar situation </vt:lpstr>
      <vt:lpstr>4.  SEARCH  Encountering road blocks to which they have to adapt </vt:lpstr>
      <vt:lpstr>5.  FIND   The protagonist gets what they wanted </vt:lpstr>
      <vt:lpstr>6.  TAKE …but pays a heavy price</vt:lpstr>
      <vt:lpstr>7.  RETURNS to a familiar situation </vt:lpstr>
      <vt:lpstr>8.  CHANGE   Having changed </vt:lpstr>
      <vt:lpstr>Leading to the 1990’s chapter…. </vt:lpstr>
    </vt:vector>
  </TitlesOfParts>
  <Company>City of 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mtlas</dc:creator>
  <cp:lastModifiedBy>mthgs</cp:lastModifiedBy>
  <cp:revision>59</cp:revision>
  <dcterms:created xsi:type="dcterms:W3CDTF">2020-10-14T21:06:49Z</dcterms:created>
  <dcterms:modified xsi:type="dcterms:W3CDTF">2022-11-17T21:26:17Z</dcterms:modified>
</cp:coreProperties>
</file>