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347" r:id="rId2"/>
    <p:sldId id="256" r:id="rId3"/>
    <p:sldId id="290" r:id="rId4"/>
    <p:sldId id="321" r:id="rId5"/>
    <p:sldId id="323" r:id="rId6"/>
    <p:sldId id="341" r:id="rId7"/>
    <p:sldId id="258" r:id="rId8"/>
    <p:sldId id="273" r:id="rId9"/>
    <p:sldId id="295" r:id="rId10"/>
    <p:sldId id="294" r:id="rId11"/>
    <p:sldId id="339" r:id="rId12"/>
    <p:sldId id="296" r:id="rId13"/>
    <p:sldId id="333" r:id="rId14"/>
    <p:sldId id="340" r:id="rId15"/>
    <p:sldId id="315" r:id="rId16"/>
    <p:sldId id="348" r:id="rId17"/>
    <p:sldId id="334" r:id="rId18"/>
    <p:sldId id="299" r:id="rId19"/>
    <p:sldId id="324" r:id="rId20"/>
    <p:sldId id="298" r:id="rId21"/>
    <p:sldId id="343" r:id="rId22"/>
    <p:sldId id="301" r:id="rId23"/>
    <p:sldId id="303" r:id="rId24"/>
    <p:sldId id="355" r:id="rId25"/>
    <p:sldId id="346" r:id="rId26"/>
    <p:sldId id="317" r:id="rId27"/>
    <p:sldId id="306" r:id="rId28"/>
    <p:sldId id="327" r:id="rId29"/>
    <p:sldId id="307" r:id="rId30"/>
    <p:sldId id="344" r:id="rId31"/>
    <p:sldId id="328" r:id="rId32"/>
    <p:sldId id="308" r:id="rId33"/>
    <p:sldId id="356" r:id="rId34"/>
    <p:sldId id="345" r:id="rId35"/>
    <p:sldId id="309" r:id="rId36"/>
    <p:sldId id="316" r:id="rId37"/>
    <p:sldId id="350" r:id="rId38"/>
    <p:sldId id="351" r:id="rId39"/>
    <p:sldId id="357" r:id="rId40"/>
    <p:sldId id="359" r:id="rId41"/>
    <p:sldId id="361" r:id="rId42"/>
    <p:sldId id="362" r:id="rId43"/>
    <p:sldId id="310" r:id="rId44"/>
    <p:sldId id="352" r:id="rId45"/>
    <p:sldId id="353" r:id="rId46"/>
    <p:sldId id="360" r:id="rId47"/>
    <p:sldId id="319" r:id="rId48"/>
    <p:sldId id="354" r:id="rId49"/>
    <p:sldId id="358" r:id="rId5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1242" autoAdjust="0"/>
  </p:normalViewPr>
  <p:slideViewPr>
    <p:cSldViewPr showGuides="1">
      <p:cViewPr varScale="1">
        <p:scale>
          <a:sx n="58" d="100"/>
          <a:sy n="58" d="100"/>
        </p:scale>
        <p:origin x="1212" y="7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3/26/2021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3/26/2021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nc.com/sims-wyeth/how-to-capture-and-hold-audience-attention.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6947" indent="-291134" eaLnBrk="0" hangingPunct="0">
              <a:defRPr sz="2400">
                <a:solidFill>
                  <a:schemeClr val="tx1"/>
                </a:solidFill>
                <a:latin typeface="Arial" charset="0"/>
                <a:ea typeface="ＭＳ Ｐゴシック" charset="0"/>
              </a:defRPr>
            </a:lvl2pPr>
            <a:lvl3pPr marL="1164535" indent="-232907" eaLnBrk="0" hangingPunct="0">
              <a:defRPr sz="2400">
                <a:solidFill>
                  <a:schemeClr val="tx1"/>
                </a:solidFill>
                <a:latin typeface="Arial" charset="0"/>
                <a:ea typeface="ＭＳ Ｐゴシック" charset="0"/>
              </a:defRPr>
            </a:lvl3pPr>
            <a:lvl4pPr marL="1630348" indent="-232907" eaLnBrk="0" hangingPunct="0">
              <a:defRPr sz="2400">
                <a:solidFill>
                  <a:schemeClr val="tx1"/>
                </a:solidFill>
                <a:latin typeface="Arial" charset="0"/>
                <a:ea typeface="ＭＳ Ｐゴシック" charset="0"/>
              </a:defRPr>
            </a:lvl4pPr>
            <a:lvl5pPr marL="2096163" indent="-232907" eaLnBrk="0" hangingPunct="0">
              <a:defRPr sz="2400">
                <a:solidFill>
                  <a:schemeClr val="tx1"/>
                </a:solidFill>
                <a:latin typeface="Arial" charset="0"/>
                <a:ea typeface="ＭＳ Ｐゴシック" charset="0"/>
              </a:defRPr>
            </a:lvl5pPr>
            <a:lvl6pPr marL="2561976" indent="-232907" eaLnBrk="0" fontAlgn="base" hangingPunct="0">
              <a:spcBef>
                <a:spcPct val="0"/>
              </a:spcBef>
              <a:spcAft>
                <a:spcPct val="0"/>
              </a:spcAft>
              <a:defRPr sz="2400">
                <a:solidFill>
                  <a:schemeClr val="tx1"/>
                </a:solidFill>
                <a:latin typeface="Arial" charset="0"/>
                <a:ea typeface="ＭＳ Ｐゴシック" charset="0"/>
              </a:defRPr>
            </a:lvl6pPr>
            <a:lvl7pPr marL="3027791" indent="-232907" eaLnBrk="0" fontAlgn="base" hangingPunct="0">
              <a:spcBef>
                <a:spcPct val="0"/>
              </a:spcBef>
              <a:spcAft>
                <a:spcPct val="0"/>
              </a:spcAft>
              <a:defRPr sz="2400">
                <a:solidFill>
                  <a:schemeClr val="tx1"/>
                </a:solidFill>
                <a:latin typeface="Arial" charset="0"/>
                <a:ea typeface="ＭＳ Ｐゴシック" charset="0"/>
              </a:defRPr>
            </a:lvl7pPr>
            <a:lvl8pPr marL="3493606" indent="-232907" eaLnBrk="0" fontAlgn="base" hangingPunct="0">
              <a:spcBef>
                <a:spcPct val="0"/>
              </a:spcBef>
              <a:spcAft>
                <a:spcPct val="0"/>
              </a:spcAft>
              <a:defRPr sz="2400">
                <a:solidFill>
                  <a:schemeClr val="tx1"/>
                </a:solidFill>
                <a:latin typeface="Arial" charset="0"/>
                <a:ea typeface="ＭＳ Ｐゴシック" charset="0"/>
              </a:defRPr>
            </a:lvl8pPr>
            <a:lvl9pPr marL="3959418" indent="-23290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28BC16-342D-4C43-BB06-39C6EAEAA2A4}" type="slidenum">
              <a:rPr lang="en-US" sz="1200"/>
              <a:pPr eaLnBrk="1" hangingPunct="1"/>
              <a:t>3</a:t>
            </a:fld>
            <a:endParaRPr lang="en-US" sz="1200"/>
          </a:p>
        </p:txBody>
      </p:sp>
      <p:sp>
        <p:nvSpPr>
          <p:cNvPr id="40962" name="Rectangle 2"/>
          <p:cNvSpPr>
            <a:spLocks noGrp="1" noRot="1" noChangeAspect="1" noChangeArrowheads="1" noTextEdit="1"/>
          </p:cNvSpPr>
          <p:nvPr>
            <p:ph type="sldImg"/>
          </p:nvPr>
        </p:nvSpPr>
        <p:spPr>
          <a:xfrm>
            <a:off x="1563688" y="696913"/>
            <a:ext cx="4327525" cy="2435225"/>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
        <p:nvSpPr>
          <p:cNvPr id="2" name="Date Placeholder 1"/>
          <p:cNvSpPr>
            <a:spLocks noGrp="1"/>
          </p:cNvSpPr>
          <p:nvPr>
            <p:ph type="dt" idx="10"/>
          </p:nvPr>
        </p:nvSpPr>
        <p:spPr/>
        <p:txBody>
          <a:bodyPr/>
          <a:lstStyle/>
          <a:p>
            <a:r>
              <a:rPr lang="en-US"/>
              <a:t>9-11-18</a:t>
            </a:r>
          </a:p>
        </p:txBody>
      </p:sp>
      <p:sp>
        <p:nvSpPr>
          <p:cNvPr id="3" name="Header Placeholder 2"/>
          <p:cNvSpPr>
            <a:spLocks noGrp="1"/>
          </p:cNvSpPr>
          <p:nvPr>
            <p:ph type="hdr" sz="quarter" idx="11"/>
          </p:nvPr>
        </p:nvSpPr>
        <p:spPr/>
        <p:txBody>
          <a:bodyPr/>
          <a:lstStyle/>
          <a:p>
            <a:r>
              <a:rPr lang="en-US"/>
              <a:t>Midwest Stream Forum for Agricultural Worker Health</a:t>
            </a:r>
          </a:p>
        </p:txBody>
      </p:sp>
    </p:spTree>
    <p:extLst>
      <p:ext uri="{BB962C8B-B14F-4D97-AF65-F5344CB8AC3E}">
        <p14:creationId xmlns:p14="http://schemas.microsoft.com/office/powerpoint/2010/main" val="2864907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would be shown to see how many of these were not mentioned</a:t>
            </a:r>
          </a:p>
          <a:p>
            <a:endParaRPr lang="en-US" dirty="0"/>
          </a:p>
          <a:p>
            <a:r>
              <a:rPr lang="en-US" dirty="0"/>
              <a:t>LEED: Leadership in Energy and Environmental Design</a:t>
            </a:r>
          </a:p>
          <a:p>
            <a:r>
              <a:rPr lang="en-US" dirty="0"/>
              <a:t>GFRG: Glass fiber reinforced gypsum</a:t>
            </a:r>
          </a:p>
        </p:txBody>
      </p:sp>
      <p:sp>
        <p:nvSpPr>
          <p:cNvPr id="4" name="Slide Number Placeholder 3"/>
          <p:cNvSpPr>
            <a:spLocks noGrp="1"/>
          </p:cNvSpPr>
          <p:nvPr>
            <p:ph type="sldNum" sz="quarter" idx="5"/>
          </p:nvPr>
        </p:nvSpPr>
        <p:spPr/>
        <p:txBody>
          <a:bodyPr/>
          <a:lstStyle/>
          <a:p>
            <a:fld id="{841221E5-7225-48EB-A4EE-420E7BFCF705}" type="slidenum">
              <a:rPr lang="en-US" smtClean="0"/>
              <a:pPr/>
              <a:t>21</a:t>
            </a:fld>
            <a:endParaRPr lang="en-US"/>
          </a:p>
        </p:txBody>
      </p:sp>
    </p:spTree>
    <p:extLst>
      <p:ext uri="{BB962C8B-B14F-4D97-AF65-F5344CB8AC3E}">
        <p14:creationId xmlns:p14="http://schemas.microsoft.com/office/powerpoint/2010/main" val="1004912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8A0E8-A331-CA42-B22E-5495F6C2DE1A}" type="slidenum">
              <a:rPr lang="en-US" smtClean="0"/>
              <a:pPr/>
              <a:t>22</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WEA Trust-Cust Service Team</a:t>
            </a:r>
          </a:p>
        </p:txBody>
      </p:sp>
    </p:spTree>
    <p:extLst>
      <p:ext uri="{BB962C8B-B14F-4D97-AF65-F5344CB8AC3E}">
        <p14:creationId xmlns:p14="http://schemas.microsoft.com/office/powerpoint/2010/main" val="382795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r>
              <a:rPr lang="en-US" dirty="0"/>
              <a:t>We’d give them a little time to come up with answers, then share and discuss.</a:t>
            </a:r>
          </a:p>
        </p:txBody>
      </p:sp>
      <p:sp>
        <p:nvSpPr>
          <p:cNvPr id="4" name="Slide Number Placeholder 3"/>
          <p:cNvSpPr>
            <a:spLocks noGrp="1"/>
          </p:cNvSpPr>
          <p:nvPr>
            <p:ph type="sldNum" sz="quarter" idx="10"/>
          </p:nvPr>
        </p:nvSpPr>
        <p:spPr/>
        <p:txBody>
          <a:bodyPr/>
          <a:lstStyle/>
          <a:p>
            <a:fld id="{3C38A0E8-A331-CA42-B22E-5495F6C2DE1A}" type="slidenum">
              <a:rPr lang="en-US" smtClean="0"/>
              <a:pPr/>
              <a:t>23</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WEA Trust-Cust Service Team</a:t>
            </a:r>
          </a:p>
        </p:txBody>
      </p:sp>
    </p:spTree>
    <p:extLst>
      <p:ext uri="{BB962C8B-B14F-4D97-AF65-F5344CB8AC3E}">
        <p14:creationId xmlns:p14="http://schemas.microsoft.com/office/powerpoint/2010/main" val="2751863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38A0E8-A331-CA42-B22E-5495F6C2DE1A}" type="slidenum">
              <a:rPr lang="en-US" smtClean="0"/>
              <a:pPr/>
              <a:t>24</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WEA Trust-Cust Service Team</a:t>
            </a:r>
          </a:p>
        </p:txBody>
      </p:sp>
    </p:spTree>
    <p:extLst>
      <p:ext uri="{BB962C8B-B14F-4D97-AF65-F5344CB8AC3E}">
        <p14:creationId xmlns:p14="http://schemas.microsoft.com/office/powerpoint/2010/main" val="83154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r>
              <a:rPr lang="en-US" dirty="0"/>
              <a:t>Would give them time to come up with answers, then discuss.</a:t>
            </a:r>
          </a:p>
        </p:txBody>
      </p:sp>
      <p:sp>
        <p:nvSpPr>
          <p:cNvPr id="4" name="Slide Number Placeholder 3"/>
          <p:cNvSpPr>
            <a:spLocks noGrp="1"/>
          </p:cNvSpPr>
          <p:nvPr>
            <p:ph type="sldNum" sz="quarter" idx="10"/>
          </p:nvPr>
        </p:nvSpPr>
        <p:spPr/>
        <p:txBody>
          <a:bodyPr/>
          <a:lstStyle/>
          <a:p>
            <a:fld id="{3C38A0E8-A331-CA42-B22E-5495F6C2DE1A}" type="slidenum">
              <a:rPr lang="en-US" smtClean="0"/>
              <a:pPr/>
              <a:t>25</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WEA Trust-Cust Service Team</a:t>
            </a:r>
          </a:p>
        </p:txBody>
      </p:sp>
    </p:spTree>
    <p:extLst>
      <p:ext uri="{BB962C8B-B14F-4D97-AF65-F5344CB8AC3E}">
        <p14:creationId xmlns:p14="http://schemas.microsoft.com/office/powerpoint/2010/main" val="2809734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9FDAF74-FB5A-4923-B0BD-B479739C88EE}" type="slidenum">
              <a:rPr kumimoji="0" lang="en-US" altLang="en-US"/>
              <a:pPr>
                <a:spcBef>
                  <a:spcPct val="0"/>
                </a:spcBef>
              </a:pPr>
              <a:t>26</a:t>
            </a:fld>
            <a:endParaRPr kumimoji="0" lang="en-US" altLang="en-US"/>
          </a:p>
        </p:txBody>
      </p:sp>
      <p:sp>
        <p:nvSpPr>
          <p:cNvPr id="111619" name="Rectangle 2"/>
          <p:cNvSpPr>
            <a:spLocks noGrp="1" noRot="1" noChangeAspect="1" noChangeArrowheads="1" noTextEdit="1"/>
          </p:cNvSpPr>
          <p:nvPr>
            <p:ph type="sldImg"/>
          </p:nvPr>
        </p:nvSpPr>
        <p:spPr>
          <a:xfrm>
            <a:off x="409575" y="701675"/>
            <a:ext cx="6229350" cy="3505200"/>
          </a:xfrm>
          <a:ln/>
        </p:spPr>
      </p:sp>
      <p:sp>
        <p:nvSpPr>
          <p:cNvPr id="111620" name="Notes Placeholder 4"/>
          <p:cNvSpPr>
            <a:spLocks noGrp="1"/>
          </p:cNvSpPr>
          <p:nvPr/>
        </p:nvSpPr>
        <p:spPr bwMode="auto">
          <a:xfrm>
            <a:off x="704850" y="4440238"/>
            <a:ext cx="5635625"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85" tIns="46342" rIns="92685" bIns="46342"/>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endParaRPr lang="en-US" altLang="en-US"/>
          </a:p>
        </p:txBody>
      </p:sp>
      <p:sp>
        <p:nvSpPr>
          <p:cNvPr id="2" name="Notes Placeholder 1">
            <a:extLst>
              <a:ext uri="{FF2B5EF4-FFF2-40B4-BE49-F238E27FC236}">
                <a16:creationId xmlns:a16="http://schemas.microsoft.com/office/drawing/2014/main" id="{3805A4E7-8F2E-4E0D-B4E0-9321007151F7}"/>
              </a:ext>
            </a:extLst>
          </p:cNvPr>
          <p:cNvSpPr>
            <a:spLocks noGrp="1"/>
          </p:cNvSpPr>
          <p:nvPr>
            <p:ph type="body" idx="1"/>
          </p:nvPr>
        </p:nvSpPr>
        <p:spPr/>
        <p:txBody>
          <a:bodyPr/>
          <a:lstStyle/>
          <a:p>
            <a:r>
              <a:rPr lang="en-US" dirty="0"/>
              <a:t>This gets at the concept that we tend to run things together into long sentences, which is better in written communication, but in oral communication, it can be easy to lose one’s train of thought in all the clauses, phrases, etc. </a:t>
            </a:r>
          </a:p>
        </p:txBody>
      </p:sp>
    </p:spTree>
    <p:extLst>
      <p:ext uri="{BB962C8B-B14F-4D97-AF65-F5344CB8AC3E}">
        <p14:creationId xmlns:p14="http://schemas.microsoft.com/office/powerpoint/2010/main" val="2464968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pPr marL="230292" indent="-230292">
              <a:buAutoNum type="arabicPeriod"/>
            </a:pPr>
            <a:r>
              <a:rPr lang="en-US" dirty="0"/>
              <a:t>Answer = 10 persons</a:t>
            </a:r>
            <a:r>
              <a:rPr lang="en-US" baseline="0" dirty="0"/>
              <a:t>/1000 (30% missed)</a:t>
            </a:r>
          </a:p>
          <a:p>
            <a:pPr marL="230292" indent="-230292">
              <a:buAutoNum type="arabicPeriod"/>
            </a:pPr>
            <a:r>
              <a:rPr lang="en-US" baseline="0" dirty="0"/>
              <a:t>Answer = 0.1% (75% missed)</a:t>
            </a:r>
            <a:endParaRPr lang="en-US" dirty="0"/>
          </a:p>
        </p:txBody>
      </p:sp>
      <p:sp>
        <p:nvSpPr>
          <p:cNvPr id="4" name="Slide Number Placeholder 3"/>
          <p:cNvSpPr>
            <a:spLocks noGrp="1"/>
          </p:cNvSpPr>
          <p:nvPr>
            <p:ph type="sldNum" sz="quarter" idx="10"/>
          </p:nvPr>
        </p:nvSpPr>
        <p:spPr/>
        <p:txBody>
          <a:bodyPr/>
          <a:lstStyle/>
          <a:p>
            <a:fld id="{3C38A0E8-A331-CA42-B22E-5495F6C2DE1A}" type="slidenum">
              <a:rPr lang="en-US" smtClean="0"/>
              <a:pPr/>
              <a:t>28</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WEA Trust-Cust Service Team</a:t>
            </a:r>
          </a:p>
        </p:txBody>
      </p:sp>
    </p:spTree>
    <p:extLst>
      <p:ext uri="{BB962C8B-B14F-4D97-AF65-F5344CB8AC3E}">
        <p14:creationId xmlns:p14="http://schemas.microsoft.com/office/powerpoint/2010/main" val="3560210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pPr marL="0" indent="0">
              <a:buNone/>
            </a:pPr>
            <a:r>
              <a:rPr lang="en-US" dirty="0"/>
              <a:t>Would have them take this challenge as a demonstration of how we think we are better in math than we are.</a:t>
            </a:r>
          </a:p>
          <a:p>
            <a:pPr marL="230292" indent="-230292">
              <a:buAutoNum type="arabicPeriod"/>
            </a:pPr>
            <a:r>
              <a:rPr lang="en-US" dirty="0"/>
              <a:t>Answer = 10 persons</a:t>
            </a:r>
            <a:r>
              <a:rPr lang="en-US" baseline="0" dirty="0"/>
              <a:t>/1000 (30% missed)</a:t>
            </a:r>
          </a:p>
          <a:p>
            <a:pPr marL="230292" indent="-230292">
              <a:buAutoNum type="arabicPeriod"/>
            </a:pPr>
            <a:r>
              <a:rPr lang="en-US" baseline="0" dirty="0"/>
              <a:t>Answer = 0.1% (75% missed)</a:t>
            </a:r>
            <a:endParaRPr lang="en-US" dirty="0"/>
          </a:p>
        </p:txBody>
      </p:sp>
      <p:sp>
        <p:nvSpPr>
          <p:cNvPr id="4" name="Slide Number Placeholder 3"/>
          <p:cNvSpPr>
            <a:spLocks noGrp="1"/>
          </p:cNvSpPr>
          <p:nvPr>
            <p:ph type="sldNum" sz="quarter" idx="10"/>
          </p:nvPr>
        </p:nvSpPr>
        <p:spPr/>
        <p:txBody>
          <a:bodyPr/>
          <a:lstStyle/>
          <a:p>
            <a:fld id="{3C38A0E8-A331-CA42-B22E-5495F6C2DE1A}" type="slidenum">
              <a:rPr lang="en-US" smtClean="0"/>
              <a:pPr/>
              <a:t>29</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WEA Trust-Cust Service Team</a:t>
            </a:r>
          </a:p>
        </p:txBody>
      </p:sp>
    </p:spTree>
    <p:extLst>
      <p:ext uri="{BB962C8B-B14F-4D97-AF65-F5344CB8AC3E}">
        <p14:creationId xmlns:p14="http://schemas.microsoft.com/office/powerpoint/2010/main" val="796321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C38A0E8-A331-CA42-B22E-5495F6C2DE1A}" type="slidenum">
              <a:rPr lang="en-US" smtClean="0"/>
              <a:pPr/>
              <a:t>30</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WEA Trust-Cust Service Team</a:t>
            </a:r>
          </a:p>
        </p:txBody>
      </p:sp>
    </p:spTree>
    <p:extLst>
      <p:ext uri="{BB962C8B-B14F-4D97-AF65-F5344CB8AC3E}">
        <p14:creationId xmlns:p14="http://schemas.microsoft.com/office/powerpoint/2010/main" val="3494897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Core Creative 2-21-18</a:t>
            </a:r>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3C38A0E8-A331-CA42-B22E-5495F6C2DE1A}" type="slidenum">
              <a:rPr lang="en-US" smtClean="0"/>
              <a:pPr/>
              <a:t>31</a:t>
            </a:fld>
            <a:endParaRPr lang="en-US"/>
          </a:p>
        </p:txBody>
      </p:sp>
    </p:spTree>
    <p:extLst>
      <p:ext uri="{BB962C8B-B14F-4D97-AF65-F5344CB8AC3E}">
        <p14:creationId xmlns:p14="http://schemas.microsoft.com/office/powerpoint/2010/main" val="271175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407988" y="696913"/>
            <a:ext cx="6194425" cy="3486150"/>
          </a:xfrm>
          <a:ln/>
        </p:spPr>
      </p:sp>
      <p:sp>
        <p:nvSpPr>
          <p:cNvPr id="32770" name="Rectangle 3"/>
          <p:cNvSpPr>
            <a:spLocks noGrp="1" noChangeArrowheads="1"/>
          </p:cNvSpPr>
          <p:nvPr>
            <p:ph type="body" idx="1"/>
          </p:nvPr>
        </p:nvSpPr>
        <p:spPr>
          <a:noFill/>
          <a:ln/>
        </p:spPr>
        <p:txBody>
          <a:bodyPr/>
          <a:lstStyle/>
          <a:p>
            <a:endParaRPr lang="en-US" dirty="0">
              <a:latin typeface="Arial" pitchFamily="34" charset="0"/>
            </a:endParaRPr>
          </a:p>
        </p:txBody>
      </p:sp>
      <p:sp>
        <p:nvSpPr>
          <p:cNvPr id="2" name="Header Placeholder 1"/>
          <p:cNvSpPr>
            <a:spLocks noGrp="1"/>
          </p:cNvSpPr>
          <p:nvPr>
            <p:ph type="hdr" sz="quarter" idx="10"/>
          </p:nvPr>
        </p:nvSpPr>
        <p:spPr/>
        <p:txBody>
          <a:bodyPr/>
          <a:lstStyle/>
          <a:p>
            <a:r>
              <a:rPr lang="en-US"/>
              <a:t>Core Creative 2-21-18</a:t>
            </a:r>
          </a:p>
        </p:txBody>
      </p:sp>
    </p:spTree>
    <p:extLst>
      <p:ext uri="{BB962C8B-B14F-4D97-AF65-F5344CB8AC3E}">
        <p14:creationId xmlns:p14="http://schemas.microsoft.com/office/powerpoint/2010/main" val="906126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Will ask them to come up with ideas</a:t>
            </a:r>
          </a:p>
        </p:txBody>
      </p:sp>
      <p:sp>
        <p:nvSpPr>
          <p:cNvPr id="4" name="Slide Number Placeholder 3"/>
          <p:cNvSpPr>
            <a:spLocks noGrp="1"/>
          </p:cNvSpPr>
          <p:nvPr>
            <p:ph type="sldNum" sz="quarter" idx="10"/>
          </p:nvPr>
        </p:nvSpPr>
        <p:spPr/>
        <p:txBody>
          <a:bodyPr/>
          <a:lstStyle/>
          <a:p>
            <a:fld id="{3C38A0E8-A331-CA42-B22E-5495F6C2DE1A}" type="slidenum">
              <a:rPr lang="en-US" smtClean="0"/>
              <a:pPr/>
              <a:t>32</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WEA Trust-Cust Service Team</a:t>
            </a:r>
          </a:p>
        </p:txBody>
      </p:sp>
    </p:spTree>
    <p:extLst>
      <p:ext uri="{BB962C8B-B14F-4D97-AF65-F5344CB8AC3E}">
        <p14:creationId xmlns:p14="http://schemas.microsoft.com/office/powerpoint/2010/main" val="3824131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pPr marL="172719" indent="-172719">
              <a:buFont typeface="Arial" panose="020B0604020202020204" pitchFamily="34" charset="0"/>
              <a:buChar char="•"/>
            </a:pPr>
            <a:r>
              <a:rPr lang="en-US" dirty="0"/>
              <a:t>Will ask them to come up with ideas</a:t>
            </a:r>
          </a:p>
          <a:p>
            <a:pPr marL="172719" indent="-172719">
              <a:buFont typeface="Arial" panose="020B0604020202020204" pitchFamily="34" charset="0"/>
              <a:buChar char="•"/>
            </a:pPr>
            <a:endParaRPr lang="en-US" dirty="0"/>
          </a:p>
          <a:p>
            <a:pPr marL="172719" indent="-172719">
              <a:buFont typeface="Arial" panose="020B0604020202020204" pitchFamily="34" charset="0"/>
              <a:buChar char="•"/>
            </a:pPr>
            <a:r>
              <a:rPr lang="en-US" dirty="0"/>
              <a:t>350,00 square feet= a little over 6 football fields</a:t>
            </a:r>
          </a:p>
        </p:txBody>
      </p:sp>
      <p:sp>
        <p:nvSpPr>
          <p:cNvPr id="4" name="Slide Number Placeholder 3"/>
          <p:cNvSpPr>
            <a:spLocks noGrp="1"/>
          </p:cNvSpPr>
          <p:nvPr>
            <p:ph type="sldNum" sz="quarter" idx="10"/>
          </p:nvPr>
        </p:nvSpPr>
        <p:spPr/>
        <p:txBody>
          <a:bodyPr/>
          <a:lstStyle/>
          <a:p>
            <a:fld id="{3C38A0E8-A331-CA42-B22E-5495F6C2DE1A}" type="slidenum">
              <a:rPr lang="en-US" smtClean="0"/>
              <a:pPr/>
              <a:t>33</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WEA Trust-Cust Service Team</a:t>
            </a:r>
          </a:p>
        </p:txBody>
      </p:sp>
    </p:spTree>
    <p:extLst>
      <p:ext uri="{BB962C8B-B14F-4D97-AF65-F5344CB8AC3E}">
        <p14:creationId xmlns:p14="http://schemas.microsoft.com/office/powerpoint/2010/main" val="3164750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pPr marL="230292" indent="-230292">
              <a:buAutoNum type="arabicPeriod"/>
            </a:pPr>
            <a:r>
              <a:rPr lang="en-US" dirty="0"/>
              <a:t>Will ask for ideas on how to better do this</a:t>
            </a:r>
          </a:p>
          <a:p>
            <a:pPr marL="230292" indent="-230292">
              <a:buAutoNum type="arabicPeriod"/>
            </a:pPr>
            <a:r>
              <a:rPr lang="en-US" dirty="0"/>
              <a:t>FLLW birth 2 years after Civil Wars ended</a:t>
            </a:r>
          </a:p>
          <a:p>
            <a:pPr marL="230292" indent="-230292">
              <a:buAutoNum type="arabicPeriod"/>
            </a:pPr>
            <a:r>
              <a:rPr lang="en-US" dirty="0"/>
              <a:t>Wright was 44 years old when he began Taliesin</a:t>
            </a:r>
          </a:p>
          <a:p>
            <a:pPr marL="230292" indent="-230292">
              <a:buAutoNum type="arabicPeriod"/>
            </a:pPr>
            <a:r>
              <a:rPr lang="en-US" dirty="0"/>
              <a:t>MT opens nearly 60 years after the project began</a:t>
            </a:r>
          </a:p>
        </p:txBody>
      </p:sp>
      <p:sp>
        <p:nvSpPr>
          <p:cNvPr id="4" name="Slide Number Placeholder 3"/>
          <p:cNvSpPr>
            <a:spLocks noGrp="1"/>
          </p:cNvSpPr>
          <p:nvPr>
            <p:ph type="sldNum" sz="quarter" idx="10"/>
          </p:nvPr>
        </p:nvSpPr>
        <p:spPr/>
        <p:txBody>
          <a:bodyPr/>
          <a:lstStyle/>
          <a:p>
            <a:fld id="{3C38A0E8-A331-CA42-B22E-5495F6C2DE1A}" type="slidenum">
              <a:rPr lang="en-US" smtClean="0"/>
              <a:pPr/>
              <a:t>34</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WEA Trust-Cust Service Team</a:t>
            </a:r>
          </a:p>
        </p:txBody>
      </p:sp>
    </p:spTree>
    <p:extLst>
      <p:ext uri="{BB962C8B-B14F-4D97-AF65-F5344CB8AC3E}">
        <p14:creationId xmlns:p14="http://schemas.microsoft.com/office/powerpoint/2010/main" val="3119427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starts your part</a:t>
            </a:r>
          </a:p>
        </p:txBody>
      </p:sp>
      <p:sp>
        <p:nvSpPr>
          <p:cNvPr id="4" name="Slide Number Placeholder 3"/>
          <p:cNvSpPr>
            <a:spLocks noGrp="1"/>
          </p:cNvSpPr>
          <p:nvPr>
            <p:ph type="sldNum" sz="quarter" idx="5"/>
          </p:nvPr>
        </p:nvSpPr>
        <p:spPr/>
        <p:txBody>
          <a:bodyPr/>
          <a:lstStyle/>
          <a:p>
            <a:fld id="{841221E5-7225-48EB-A4EE-420E7BFCF705}" type="slidenum">
              <a:rPr lang="en-US" smtClean="0"/>
              <a:pPr/>
              <a:t>35</a:t>
            </a:fld>
            <a:endParaRPr lang="en-US"/>
          </a:p>
        </p:txBody>
      </p:sp>
    </p:spTree>
    <p:extLst>
      <p:ext uri="{BB962C8B-B14F-4D97-AF65-F5344CB8AC3E}">
        <p14:creationId xmlns:p14="http://schemas.microsoft.com/office/powerpoint/2010/main" val="2951850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normAutofit/>
          </a:bodyPr>
          <a:lstStyle/>
          <a:p>
            <a:r>
              <a:rPr lang="en-US" dirty="0"/>
              <a:t>Story of how auto mechanic</a:t>
            </a:r>
            <a:r>
              <a:rPr lang="en-US" baseline="0" dirty="0"/>
              <a:t> comes out after repair holding unrecognizable piece of equipment and attempts to explain, when what you really want to know is:</a:t>
            </a:r>
          </a:p>
          <a:p>
            <a:pPr marL="171450" indent="-171450">
              <a:buFont typeface="Arial" panose="020B0604020202020204" pitchFamily="34" charset="0"/>
              <a:buChar char="•"/>
            </a:pPr>
            <a:r>
              <a:rPr lang="en-US" baseline="0" dirty="0"/>
              <a:t>Can it be fixed?</a:t>
            </a:r>
          </a:p>
          <a:p>
            <a:pPr marL="171450" indent="-171450">
              <a:buFont typeface="Arial" panose="020B0604020202020204" pitchFamily="34" charset="0"/>
              <a:buChar char="•"/>
            </a:pPr>
            <a:r>
              <a:rPr lang="en-US" baseline="0" dirty="0"/>
              <a:t>When will it be done?</a:t>
            </a:r>
          </a:p>
          <a:p>
            <a:pPr marL="171450" indent="-171450">
              <a:buFont typeface="Arial" panose="020B0604020202020204" pitchFamily="34" charset="0"/>
              <a:buChar char="•"/>
            </a:pPr>
            <a:r>
              <a:rPr lang="en-US" baseline="0" dirty="0"/>
              <a:t>How much will it cost?</a:t>
            </a:r>
            <a:endParaRPr lang="en-US" dirty="0"/>
          </a:p>
        </p:txBody>
      </p:sp>
      <p:sp>
        <p:nvSpPr>
          <p:cNvPr id="4" name="Slide Number Placeholder 3"/>
          <p:cNvSpPr>
            <a:spLocks noGrp="1"/>
          </p:cNvSpPr>
          <p:nvPr>
            <p:ph type="sldNum" sz="quarter" idx="10"/>
          </p:nvPr>
        </p:nvSpPr>
        <p:spPr/>
        <p:txBody>
          <a:bodyPr/>
          <a:lstStyle/>
          <a:p>
            <a:fld id="{32364199-C88D-4EDE-B8F2-462D571FBE05}" type="slidenum">
              <a:rPr lang="en-US" smtClean="0"/>
              <a:pPr/>
              <a:t>36</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WEA Trust-Cust Service Team</a:t>
            </a:r>
          </a:p>
        </p:txBody>
      </p:sp>
    </p:spTree>
    <p:extLst>
      <p:ext uri="{BB962C8B-B14F-4D97-AF65-F5344CB8AC3E}">
        <p14:creationId xmlns:p14="http://schemas.microsoft.com/office/powerpoint/2010/main" val="3377774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9FDAF74-FB5A-4923-B0BD-B479739C88EE}" type="slidenum">
              <a:rPr kumimoji="0" lang="en-US" altLang="en-US"/>
              <a:pPr>
                <a:spcBef>
                  <a:spcPct val="0"/>
                </a:spcBef>
              </a:pPr>
              <a:t>37</a:t>
            </a:fld>
            <a:endParaRPr kumimoji="0" lang="en-US" altLang="en-US"/>
          </a:p>
        </p:txBody>
      </p:sp>
      <p:sp>
        <p:nvSpPr>
          <p:cNvPr id="111619" name="Rectangle 2"/>
          <p:cNvSpPr>
            <a:spLocks noGrp="1" noRot="1" noChangeAspect="1" noChangeArrowheads="1" noTextEdit="1"/>
          </p:cNvSpPr>
          <p:nvPr>
            <p:ph type="sldImg"/>
          </p:nvPr>
        </p:nvSpPr>
        <p:spPr>
          <a:xfrm>
            <a:off x="409575" y="701675"/>
            <a:ext cx="6229350" cy="3505200"/>
          </a:xfrm>
          <a:ln/>
        </p:spPr>
      </p:sp>
      <p:sp>
        <p:nvSpPr>
          <p:cNvPr id="111620" name="Notes Placeholder 4"/>
          <p:cNvSpPr>
            <a:spLocks noGrp="1"/>
          </p:cNvSpPr>
          <p:nvPr/>
        </p:nvSpPr>
        <p:spPr bwMode="auto">
          <a:xfrm>
            <a:off x="704850" y="4440238"/>
            <a:ext cx="5635625"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85" tIns="46342" rIns="92685" bIns="46342"/>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453368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69FDAF74-FB5A-4923-B0BD-B479739C88EE}" type="slidenum">
              <a:rPr kumimoji="0" lang="en-US" altLang="en-US"/>
              <a:pPr>
                <a:spcBef>
                  <a:spcPct val="0"/>
                </a:spcBef>
              </a:pPr>
              <a:t>38</a:t>
            </a:fld>
            <a:endParaRPr kumimoji="0" lang="en-US" altLang="en-US"/>
          </a:p>
        </p:txBody>
      </p:sp>
      <p:sp>
        <p:nvSpPr>
          <p:cNvPr id="111619" name="Rectangle 2"/>
          <p:cNvSpPr>
            <a:spLocks noGrp="1" noRot="1" noChangeAspect="1" noChangeArrowheads="1" noTextEdit="1"/>
          </p:cNvSpPr>
          <p:nvPr>
            <p:ph type="sldImg"/>
          </p:nvPr>
        </p:nvSpPr>
        <p:spPr>
          <a:xfrm>
            <a:off x="409575" y="701675"/>
            <a:ext cx="6229350" cy="3505200"/>
          </a:xfrm>
          <a:ln/>
        </p:spPr>
      </p:sp>
      <p:sp>
        <p:nvSpPr>
          <p:cNvPr id="111620" name="Notes Placeholder 4"/>
          <p:cNvSpPr>
            <a:spLocks noGrp="1"/>
          </p:cNvSpPr>
          <p:nvPr/>
        </p:nvSpPr>
        <p:spPr bwMode="auto">
          <a:xfrm>
            <a:off x="704850" y="4440238"/>
            <a:ext cx="5635625"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85" tIns="46342" rIns="92685" bIns="46342"/>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endParaRPr lang="en-US" altLang="en-US"/>
          </a:p>
        </p:txBody>
      </p:sp>
      <p:sp>
        <p:nvSpPr>
          <p:cNvPr id="2" name="Notes Placeholder 1">
            <a:extLst>
              <a:ext uri="{FF2B5EF4-FFF2-40B4-BE49-F238E27FC236}">
                <a16:creationId xmlns:a16="http://schemas.microsoft.com/office/drawing/2014/main" id="{E69F5921-0A98-4D78-BC83-5D750E71687C}"/>
              </a:ext>
            </a:extLst>
          </p:cNvPr>
          <p:cNvSpPr>
            <a:spLocks noGrp="1"/>
          </p:cNvSpPr>
          <p:nvPr>
            <p:ph type="body" idx="1"/>
          </p:nvPr>
        </p:nvSpPr>
        <p:spPr/>
        <p:txBody>
          <a:bodyPr/>
          <a:lstStyle/>
          <a:p>
            <a:r>
              <a:rPr lang="en-US" dirty="0"/>
              <a:t>Do poll here</a:t>
            </a:r>
          </a:p>
        </p:txBody>
      </p:sp>
    </p:spTree>
    <p:extLst>
      <p:ext uri="{BB962C8B-B14F-4D97-AF65-F5344CB8AC3E}">
        <p14:creationId xmlns:p14="http://schemas.microsoft.com/office/powerpoint/2010/main" val="2046030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42</a:t>
            </a:fld>
            <a:endParaRPr lang="en-US"/>
          </a:p>
        </p:txBody>
      </p:sp>
    </p:spTree>
    <p:extLst>
      <p:ext uri="{BB962C8B-B14F-4D97-AF65-F5344CB8AC3E}">
        <p14:creationId xmlns:p14="http://schemas.microsoft.com/office/powerpoint/2010/main" val="624407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a:t>WEA Trust-Cust Service Team</a:t>
            </a:r>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3C38A0E8-A331-CA42-B22E-5495F6C2DE1A}" type="slidenum">
              <a:rPr lang="en-US" smtClean="0"/>
              <a:pPr/>
              <a:t>44</a:t>
            </a:fld>
            <a:endParaRPr lang="en-US"/>
          </a:p>
        </p:txBody>
      </p:sp>
    </p:spTree>
    <p:extLst>
      <p:ext uri="{BB962C8B-B14F-4D97-AF65-F5344CB8AC3E}">
        <p14:creationId xmlns:p14="http://schemas.microsoft.com/office/powerpoint/2010/main" val="2499886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a:t>WEA Trust-Cust Service Team</a:t>
            </a:r>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3C38A0E8-A331-CA42-B22E-5495F6C2DE1A}" type="slidenum">
              <a:rPr lang="en-US" smtClean="0"/>
              <a:pPr/>
              <a:t>45</a:t>
            </a:fld>
            <a:endParaRPr lang="en-US"/>
          </a:p>
        </p:txBody>
      </p:sp>
    </p:spTree>
    <p:extLst>
      <p:ext uri="{BB962C8B-B14F-4D97-AF65-F5344CB8AC3E}">
        <p14:creationId xmlns:p14="http://schemas.microsoft.com/office/powerpoint/2010/main" val="23496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01675"/>
            <a:ext cx="4354512"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8A0E8-A331-CA42-B22E-5495F6C2DE1A}" type="slidenum">
              <a:rPr lang="en-US" smtClean="0"/>
              <a:pPr/>
              <a:t>5</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Core Creative 2-21-18</a:t>
            </a:r>
          </a:p>
        </p:txBody>
      </p:sp>
    </p:spTree>
    <p:extLst>
      <p:ext uri="{BB962C8B-B14F-4D97-AF65-F5344CB8AC3E}">
        <p14:creationId xmlns:p14="http://schemas.microsoft.com/office/powerpoint/2010/main" val="1647015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a:t>WEA Trust-Cust Service Team</a:t>
            </a:r>
          </a:p>
        </p:txBody>
      </p:sp>
      <p:sp>
        <p:nvSpPr>
          <p:cNvPr id="5" name="Date Placeholder 4"/>
          <p:cNvSpPr>
            <a:spLocks noGrp="1"/>
          </p:cNvSpPr>
          <p:nvPr>
            <p:ph type="dt" idx="11"/>
          </p:nvPr>
        </p:nvSpPr>
        <p:spPr/>
        <p:txBody>
          <a:bodyPr/>
          <a:lstStyle/>
          <a:p>
            <a:endParaRPr lang="en-US"/>
          </a:p>
        </p:txBody>
      </p:sp>
      <p:sp>
        <p:nvSpPr>
          <p:cNvPr id="6" name="Slide Number Placeholder 5"/>
          <p:cNvSpPr>
            <a:spLocks noGrp="1"/>
          </p:cNvSpPr>
          <p:nvPr>
            <p:ph type="sldNum" sz="quarter" idx="12"/>
          </p:nvPr>
        </p:nvSpPr>
        <p:spPr/>
        <p:txBody>
          <a:bodyPr/>
          <a:lstStyle/>
          <a:p>
            <a:fld id="{3C38A0E8-A331-CA42-B22E-5495F6C2DE1A}" type="slidenum">
              <a:rPr lang="en-US" smtClean="0"/>
              <a:pPr/>
              <a:t>46</a:t>
            </a:fld>
            <a:endParaRPr lang="en-US"/>
          </a:p>
        </p:txBody>
      </p:sp>
    </p:spTree>
    <p:extLst>
      <p:ext uri="{BB962C8B-B14F-4D97-AF65-F5344CB8AC3E}">
        <p14:creationId xmlns:p14="http://schemas.microsoft.com/office/powerpoint/2010/main" val="3258403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841221E5-7225-48EB-A4EE-420E7BFCF705}" type="slidenum">
              <a:rPr lang="en-US" smtClean="0"/>
              <a:pPr/>
              <a:t>49</a:t>
            </a:fld>
            <a:endParaRPr lang="en-US"/>
          </a:p>
        </p:txBody>
      </p:sp>
    </p:spTree>
    <p:extLst>
      <p:ext uri="{BB962C8B-B14F-4D97-AF65-F5344CB8AC3E}">
        <p14:creationId xmlns:p14="http://schemas.microsoft.com/office/powerpoint/2010/main" val="255173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01675"/>
            <a:ext cx="4354512"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8A0E8-A331-CA42-B22E-5495F6C2DE1A}" type="slidenum">
              <a:rPr lang="en-US" smtClean="0"/>
              <a:pPr/>
              <a:t>6</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Core Creative 2-21-18</a:t>
            </a:r>
          </a:p>
        </p:txBody>
      </p:sp>
    </p:spTree>
    <p:extLst>
      <p:ext uri="{BB962C8B-B14F-4D97-AF65-F5344CB8AC3E}">
        <p14:creationId xmlns:p14="http://schemas.microsoft.com/office/powerpoint/2010/main" val="2260287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4A907-B34D-476E-A8B4-DFD185BDB6DD}" type="slidenum">
              <a:rPr lang="en-US" smtClean="0"/>
              <a:t>15</a:t>
            </a:fld>
            <a:endParaRPr lang="en-US"/>
          </a:p>
        </p:txBody>
      </p:sp>
      <p:sp>
        <p:nvSpPr>
          <p:cNvPr id="5" name="Header Placeholder 4"/>
          <p:cNvSpPr>
            <a:spLocks noGrp="1"/>
          </p:cNvSpPr>
          <p:nvPr>
            <p:ph type="hdr" sz="quarter" idx="11"/>
          </p:nvPr>
        </p:nvSpPr>
        <p:spPr/>
        <p:txBody>
          <a:bodyPr/>
          <a:lstStyle/>
          <a:p>
            <a:r>
              <a:rPr lang="en-US"/>
              <a:t>ETF Module 4 - Communication with Seniors</a:t>
            </a:r>
          </a:p>
        </p:txBody>
      </p:sp>
    </p:spTree>
    <p:extLst>
      <p:ext uri="{BB962C8B-B14F-4D97-AF65-F5344CB8AC3E}">
        <p14:creationId xmlns:p14="http://schemas.microsoft.com/office/powerpoint/2010/main" val="3993754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normAutofit/>
          </a:bodyPr>
          <a:lstStyle/>
          <a:p>
            <a:pPr fontAlgn="base"/>
            <a:r>
              <a:rPr lang="en-US" dirty="0"/>
              <a:t>Notice the lack of white space between words, and </a:t>
            </a:r>
            <a:r>
              <a:rPr lang="en-US" dirty="0">
                <a:hlinkClick r:id="rId3"/>
              </a:rPr>
              <a:t>how hard it is to concentrate</a:t>
            </a:r>
            <a:r>
              <a:rPr lang="en-US" dirty="0"/>
              <a:t> on the content of the message.</a:t>
            </a:r>
          </a:p>
          <a:p>
            <a:pPr fontAlgn="base"/>
            <a:r>
              <a:rPr lang="en-US" dirty="0"/>
              <a:t>When you speak too fast, you do the same thing with your spoken words. You don't leave any nice spaces of silence between phrases and sentences, thus making your listeners work too hard.</a:t>
            </a:r>
            <a:br>
              <a:rPr lang="en-US" dirty="0"/>
            </a:br>
            <a:endParaRPr lang="en-US" dirty="0"/>
          </a:p>
          <a:p>
            <a:pPr fontAlgn="base"/>
            <a:endParaRPr lang="en-US" dirty="0"/>
          </a:p>
        </p:txBody>
      </p:sp>
      <p:sp>
        <p:nvSpPr>
          <p:cNvPr id="4" name="Slide Number Placeholder 3"/>
          <p:cNvSpPr>
            <a:spLocks noGrp="1"/>
          </p:cNvSpPr>
          <p:nvPr>
            <p:ph type="sldNum" sz="quarter" idx="10"/>
          </p:nvPr>
        </p:nvSpPr>
        <p:spPr/>
        <p:txBody>
          <a:bodyPr/>
          <a:lstStyle/>
          <a:p>
            <a:fld id="{32364199-C88D-4EDE-B8F2-462D571FBE05}" type="slidenum">
              <a:rPr lang="en-US" smtClean="0"/>
              <a:pPr/>
              <a:t>16</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WEA Trust-Cust Service Team</a:t>
            </a:r>
          </a:p>
        </p:txBody>
      </p:sp>
    </p:spTree>
    <p:extLst>
      <p:ext uri="{BB962C8B-B14F-4D97-AF65-F5344CB8AC3E}">
        <p14:creationId xmlns:p14="http://schemas.microsoft.com/office/powerpoint/2010/main" val="306294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3688" y="696913"/>
            <a:ext cx="4327525" cy="2435225"/>
          </a:xfrm>
        </p:spPr>
      </p:sp>
      <p:sp>
        <p:nvSpPr>
          <p:cNvPr id="3" name="Notes Placeholder 2"/>
          <p:cNvSpPr>
            <a:spLocks noGrp="1"/>
          </p:cNvSpPr>
          <p:nvPr>
            <p:ph type="body" idx="1"/>
          </p:nvPr>
        </p:nvSpPr>
        <p:spPr/>
        <p:txBody>
          <a:bodyPr>
            <a:normAutofit/>
          </a:bodyPr>
          <a:lstStyle/>
          <a:p>
            <a:pPr fontAlgn="base"/>
            <a:r>
              <a:rPr lang="en-US" dirty="0"/>
              <a:t>This is an audience challenge to see if they can figure out what is said – shows how we smear words together.</a:t>
            </a:r>
          </a:p>
        </p:txBody>
      </p:sp>
      <p:sp>
        <p:nvSpPr>
          <p:cNvPr id="4" name="Slide Number Placeholder 3"/>
          <p:cNvSpPr>
            <a:spLocks noGrp="1"/>
          </p:cNvSpPr>
          <p:nvPr>
            <p:ph type="sldNum" sz="quarter" idx="10"/>
          </p:nvPr>
        </p:nvSpPr>
        <p:spPr/>
        <p:txBody>
          <a:bodyPr/>
          <a:lstStyle/>
          <a:p>
            <a:fld id="{32364199-C88D-4EDE-B8F2-462D571FBE05}" type="slidenum">
              <a:rPr lang="en-US" smtClean="0"/>
              <a:pPr/>
              <a:t>17</a:t>
            </a:fld>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a:t>WEA Trust-Cust Service Team</a:t>
            </a:r>
          </a:p>
        </p:txBody>
      </p:sp>
    </p:spTree>
    <p:extLst>
      <p:ext uri="{BB962C8B-B14F-4D97-AF65-F5344CB8AC3E}">
        <p14:creationId xmlns:p14="http://schemas.microsoft.com/office/powerpoint/2010/main" val="97770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701675"/>
            <a:ext cx="4354512" cy="2451100"/>
          </a:xfrm>
        </p:spPr>
      </p:sp>
      <p:sp>
        <p:nvSpPr>
          <p:cNvPr id="3" name="Notes Placeholder 2"/>
          <p:cNvSpPr>
            <a:spLocks noGrp="1"/>
          </p:cNvSpPr>
          <p:nvPr>
            <p:ph type="body" idx="1"/>
          </p:nvPr>
        </p:nvSpPr>
        <p:spPr/>
        <p:txBody>
          <a:bodyPr>
            <a:normAutofit/>
          </a:bodyPr>
          <a:lstStyle/>
          <a:p>
            <a:r>
              <a:rPr lang="en-US" dirty="0"/>
              <a:t>30 Rock Video</a:t>
            </a:r>
          </a:p>
        </p:txBody>
      </p:sp>
      <p:sp>
        <p:nvSpPr>
          <p:cNvPr id="4" name="Slide Number Placeholder 3"/>
          <p:cNvSpPr>
            <a:spLocks noGrp="1"/>
          </p:cNvSpPr>
          <p:nvPr>
            <p:ph type="sldNum" sz="quarter" idx="10"/>
          </p:nvPr>
        </p:nvSpPr>
        <p:spPr/>
        <p:txBody>
          <a:bodyPr/>
          <a:lstStyle/>
          <a:p>
            <a:fld id="{12788DD8-998A-4D8E-8EDA-16405E3ABA76}" type="slidenum">
              <a:rPr lang="en-US" smtClean="0"/>
              <a:pPr/>
              <a:t>19</a:t>
            </a:fld>
            <a:endParaRPr lang="en-US"/>
          </a:p>
        </p:txBody>
      </p:sp>
      <p:sp>
        <p:nvSpPr>
          <p:cNvPr id="5" name="Header Placeholder 4"/>
          <p:cNvSpPr>
            <a:spLocks noGrp="1"/>
          </p:cNvSpPr>
          <p:nvPr>
            <p:ph type="hdr" sz="quarter" idx="11"/>
          </p:nvPr>
        </p:nvSpPr>
        <p:spPr/>
        <p:txBody>
          <a:bodyPr/>
          <a:lstStyle/>
          <a:p>
            <a:r>
              <a:rPr lang="en-US"/>
              <a:t>Core Creative 2-21-18</a:t>
            </a:r>
          </a:p>
        </p:txBody>
      </p:sp>
    </p:spTree>
    <p:extLst>
      <p:ext uri="{BB962C8B-B14F-4D97-AF65-F5344CB8AC3E}">
        <p14:creationId xmlns:p14="http://schemas.microsoft.com/office/powerpoint/2010/main" val="1711303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ask them to take a moment and jot down jargon related to the tours.</a:t>
            </a:r>
          </a:p>
        </p:txBody>
      </p:sp>
      <p:sp>
        <p:nvSpPr>
          <p:cNvPr id="4" name="Slide Number Placeholder 3"/>
          <p:cNvSpPr>
            <a:spLocks noGrp="1"/>
          </p:cNvSpPr>
          <p:nvPr>
            <p:ph type="sldNum" sz="quarter" idx="5"/>
          </p:nvPr>
        </p:nvSpPr>
        <p:spPr/>
        <p:txBody>
          <a:bodyPr/>
          <a:lstStyle/>
          <a:p>
            <a:fld id="{841221E5-7225-48EB-A4EE-420E7BFCF705}" type="slidenum">
              <a:rPr lang="en-US" smtClean="0"/>
              <a:pPr/>
              <a:t>20</a:t>
            </a:fld>
            <a:endParaRPr lang="en-US"/>
          </a:p>
        </p:txBody>
      </p:sp>
    </p:spTree>
    <p:extLst>
      <p:ext uri="{BB962C8B-B14F-4D97-AF65-F5344CB8AC3E}">
        <p14:creationId xmlns:p14="http://schemas.microsoft.com/office/powerpoint/2010/main" val="288445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3/26/2021</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412"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3/26/2021</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3/26/2021</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1218883" y="2359186"/>
            <a:ext cx="9751060" cy="1143000"/>
          </a:xfrm>
        </p:spPr>
        <p:txBody>
          <a:bodyPr/>
          <a:lstStyle>
            <a:lvl1pPr algn="ctr">
              <a:lnSpc>
                <a:spcPts val="4800"/>
              </a:lnSpc>
              <a:defRPr b="1" i="0" kern="1200" spc="0" baseline="0">
                <a:solidFill>
                  <a:srgbClr val="001286"/>
                </a:solidFill>
                <a:latin typeface="Arial"/>
              </a:defRPr>
            </a:lvl1pPr>
          </a:lstStyle>
          <a:p>
            <a:r>
              <a:rPr lang="en-US"/>
              <a:t>Click to edit Master title style</a:t>
            </a:r>
            <a:endParaRPr lang="en-US" dirty="0"/>
          </a:p>
        </p:txBody>
      </p:sp>
    </p:spTree>
    <p:extLst>
      <p:ext uri="{BB962C8B-B14F-4D97-AF65-F5344CB8AC3E}">
        <p14:creationId xmlns:p14="http://schemas.microsoft.com/office/powerpoint/2010/main" val="267464936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2C6F8EA-316C-41DE-B9A4-EDCC3A85ED9A}" type="datetimeFigureOut">
              <a:rPr lang="en-US"/>
              <a:t>3/26/2021</a:t>
            </a:fld>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3/26/2021</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571"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t>3/26/2021</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t>3/26/2021</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t>3/26/2021</a:t>
            </a:fld>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t>3/26/2021</a:t>
            </a:fld>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3/26/2021</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3/26/2021</a:t>
            </a:fld>
            <a:endParaRPr lang="en-US" dirty="0"/>
          </a:p>
        </p:txBody>
      </p:sp>
      <p:sp>
        <p:nvSpPr>
          <p:cNvPr id="6" name="Footer Placeholder 5"/>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C2C6F8EA-316C-41DE-B9A4-EDCC3A85ED9A}" type="datetimeFigureOut">
              <a:rPr lang="en-US" smtClean="0"/>
              <a:pPr/>
              <a:t>3/26/2021</a:t>
            </a:fld>
            <a:endParaRPr lang="en-US" dirty="0"/>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7081" y="914400"/>
            <a:ext cx="8329031" cy="2680127"/>
          </a:xfrm>
        </p:spPr>
        <p:txBody>
          <a:bodyPr/>
          <a:lstStyle/>
          <a:p>
            <a:r>
              <a:rPr lang="en-US" dirty="0"/>
              <a:t>Communicating for Understanding</a:t>
            </a:r>
          </a:p>
        </p:txBody>
      </p:sp>
      <p:sp>
        <p:nvSpPr>
          <p:cNvPr id="3" name="Subtitle 2"/>
          <p:cNvSpPr>
            <a:spLocks noGrp="1"/>
          </p:cNvSpPr>
          <p:nvPr>
            <p:ph type="subTitle" idx="1"/>
          </p:nvPr>
        </p:nvSpPr>
        <p:spPr/>
        <p:txBody>
          <a:bodyPr/>
          <a:lstStyle/>
          <a:p>
            <a:r>
              <a:rPr lang="en-US" dirty="0"/>
              <a:t>Tips for Effective Tours</a:t>
            </a:r>
          </a:p>
        </p:txBody>
      </p:sp>
      <p:pic>
        <p:nvPicPr>
          <p:cNvPr id="5" name="Picture 4" descr="A picture containing text, clipart, screenshot&#10;&#10;Description automatically generated">
            <a:extLst>
              <a:ext uri="{FF2B5EF4-FFF2-40B4-BE49-F238E27FC236}">
                <a16:creationId xmlns:a16="http://schemas.microsoft.com/office/drawing/2014/main" id="{F03F62DE-1E69-4D31-B658-2FBD1F1E27F7}"/>
              </a:ext>
            </a:extLst>
          </p:cNvPr>
          <p:cNvPicPr>
            <a:picLocks noChangeAspect="1"/>
          </p:cNvPicPr>
          <p:nvPr/>
        </p:nvPicPr>
        <p:blipFill>
          <a:blip r:embed="rId2"/>
          <a:stretch>
            <a:fillRect/>
          </a:stretch>
        </p:blipFill>
        <p:spPr>
          <a:xfrm>
            <a:off x="227012" y="5638800"/>
            <a:ext cx="1447800" cy="1156855"/>
          </a:xfrm>
          <a:prstGeom prst="rect">
            <a:avLst/>
          </a:prstGeom>
          <a:ln w="19050">
            <a:solidFill>
              <a:schemeClr val="bg1"/>
            </a:solidFill>
          </a:ln>
        </p:spPr>
      </p:pic>
    </p:spTree>
    <p:extLst>
      <p:ext uri="{BB962C8B-B14F-4D97-AF65-F5344CB8AC3E}">
        <p14:creationId xmlns:p14="http://schemas.microsoft.com/office/powerpoint/2010/main" val="358362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Bringing them back</a:t>
            </a:r>
          </a:p>
        </p:txBody>
      </p:sp>
      <p:sp>
        <p:nvSpPr>
          <p:cNvPr id="14" name="Content Placeholder 13"/>
          <p:cNvSpPr>
            <a:spLocks noGrp="1"/>
          </p:cNvSpPr>
          <p:nvPr>
            <p:ph idx="1"/>
          </p:nvPr>
        </p:nvSpPr>
        <p:spPr>
          <a:xfrm>
            <a:off x="1816737" y="1600200"/>
            <a:ext cx="9782801" cy="5080000"/>
          </a:xfrm>
        </p:spPr>
        <p:txBody>
          <a:bodyPr/>
          <a:lstStyle/>
          <a:p>
            <a:pPr>
              <a:spcBef>
                <a:spcPts val="0"/>
              </a:spcBef>
              <a:spcAft>
                <a:spcPts val="1800"/>
              </a:spcAft>
            </a:pPr>
            <a:r>
              <a:rPr lang="en-US" dirty="0"/>
              <a:t>Use questions to focus attention</a:t>
            </a:r>
          </a:p>
          <a:p>
            <a:pPr lvl="1">
              <a:spcBef>
                <a:spcPts val="0"/>
              </a:spcBef>
              <a:spcAft>
                <a:spcPts val="1800"/>
              </a:spcAft>
            </a:pPr>
            <a:r>
              <a:rPr lang="en-US" dirty="0">
                <a:solidFill>
                  <a:srgbClr val="C00000"/>
                </a:solidFill>
              </a:rPr>
              <a:t>“Now, would you like to know how it’s possible to grow trees on the roof?</a:t>
            </a:r>
          </a:p>
          <a:p>
            <a:pPr lvl="1">
              <a:spcBef>
                <a:spcPts val="0"/>
              </a:spcBef>
              <a:spcAft>
                <a:spcPts val="1800"/>
              </a:spcAft>
            </a:pPr>
            <a:r>
              <a:rPr lang="en-US" dirty="0">
                <a:solidFill>
                  <a:srgbClr val="C00000"/>
                </a:solidFill>
              </a:rPr>
              <a:t>“Have you wondered how a building is constructed over water?”</a:t>
            </a:r>
            <a:br>
              <a:rPr lang="en-US" dirty="0">
                <a:solidFill>
                  <a:srgbClr val="C00000"/>
                </a:solidFill>
              </a:rPr>
            </a:br>
            <a:endParaRPr lang="en-US" dirty="0">
              <a:solidFill>
                <a:srgbClr val="C00000"/>
              </a:solidFill>
            </a:endParaRPr>
          </a:p>
          <a:p>
            <a:pPr>
              <a:spcBef>
                <a:spcPts val="0"/>
              </a:spcBef>
              <a:spcAft>
                <a:spcPts val="1800"/>
              </a:spcAft>
            </a:pPr>
            <a:r>
              <a:rPr lang="en-US" dirty="0"/>
              <a:t>Ask the right questions</a:t>
            </a:r>
          </a:p>
          <a:p>
            <a:pPr>
              <a:spcBef>
                <a:spcPts val="0"/>
              </a:spcBef>
              <a:spcAft>
                <a:spcPts val="1800"/>
              </a:spcAft>
            </a:pPr>
            <a:endParaRPr lang="en-US" dirty="0">
              <a:solidFill>
                <a:srgbClr val="C00000"/>
              </a:solidFill>
            </a:endParaRPr>
          </a:p>
          <a:p>
            <a:endParaRPr lang="en-US" dirty="0"/>
          </a:p>
          <a:p>
            <a:pPr marL="0" indent="0">
              <a:buNone/>
            </a:pPr>
            <a:endParaRPr lang="en-US" dirty="0"/>
          </a:p>
        </p:txBody>
      </p:sp>
      <p:pic>
        <p:nvPicPr>
          <p:cNvPr id="3" name="Picture 2" descr="A picture containing text, clipart, screenshot&#10;&#10;Description automatically generated">
            <a:extLst>
              <a:ext uri="{FF2B5EF4-FFF2-40B4-BE49-F238E27FC236}">
                <a16:creationId xmlns:a16="http://schemas.microsoft.com/office/drawing/2014/main" id="{5BDDD7CA-C952-4535-9657-23E6ABF992B3}"/>
              </a:ext>
            </a:extLst>
          </p:cNvPr>
          <p:cNvPicPr>
            <a:picLocks noChangeAspect="1"/>
          </p:cNvPicPr>
          <p:nvPr/>
        </p:nvPicPr>
        <p:blipFill>
          <a:blip r:embed="rId2"/>
          <a:stretch>
            <a:fillRect/>
          </a:stretch>
        </p:blipFill>
        <p:spPr>
          <a:xfrm>
            <a:off x="150812" y="572924"/>
            <a:ext cx="1066800" cy="852419"/>
          </a:xfrm>
          <a:prstGeom prst="rect">
            <a:avLst/>
          </a:prstGeom>
          <a:ln w="15875">
            <a:solidFill>
              <a:schemeClr val="bg1"/>
            </a:solidFill>
          </a:ln>
        </p:spPr>
      </p:pic>
      <p:sp>
        <p:nvSpPr>
          <p:cNvPr id="5" name="Rectangle 3">
            <a:extLst>
              <a:ext uri="{FF2B5EF4-FFF2-40B4-BE49-F238E27FC236}">
                <a16:creationId xmlns:a16="http://schemas.microsoft.com/office/drawing/2014/main" id="{D61539D2-7C1E-4B3D-8952-428BD491F8B1}"/>
              </a:ext>
            </a:extLst>
          </p:cNvPr>
          <p:cNvSpPr txBox="1">
            <a:spLocks noChangeArrowheads="1"/>
          </p:cNvSpPr>
          <p:nvPr/>
        </p:nvSpPr>
        <p:spPr>
          <a:xfrm>
            <a:off x="2741613" y="3769722"/>
            <a:ext cx="6096000" cy="4572000"/>
          </a:xfrm>
          <a:prstGeom prst="rect">
            <a:avLst/>
          </a:prstGeom>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274320">
              <a:spcBef>
                <a:spcPts val="0"/>
              </a:spcBef>
              <a:spcAft>
                <a:spcPts val="3000"/>
              </a:spcAft>
            </a:pPr>
            <a:endParaRPr lang="en-US" dirty="0">
              <a:latin typeface="Arial" charset="0"/>
            </a:endParaRPr>
          </a:p>
          <a:p>
            <a:pPr marL="274320">
              <a:spcBef>
                <a:spcPts val="0"/>
              </a:spcBef>
              <a:spcAft>
                <a:spcPts val="3000"/>
              </a:spcAft>
            </a:pPr>
            <a:r>
              <a:rPr lang="en-US" dirty="0">
                <a:latin typeface="Arial" charset="0"/>
              </a:rPr>
              <a:t>“What questions do you have?”</a:t>
            </a:r>
          </a:p>
          <a:p>
            <a:pPr marL="274320">
              <a:spcBef>
                <a:spcPts val="0"/>
              </a:spcBef>
              <a:spcAft>
                <a:spcPts val="3000"/>
              </a:spcAft>
            </a:pPr>
            <a:r>
              <a:rPr lang="en-US" dirty="0">
                <a:latin typeface="Arial" charset="0"/>
              </a:rPr>
              <a:t>“Tell me your questions.”</a:t>
            </a:r>
          </a:p>
          <a:p>
            <a:pPr marL="274320">
              <a:spcBef>
                <a:spcPts val="0"/>
              </a:spcBef>
              <a:spcAft>
                <a:spcPts val="3000"/>
              </a:spcAft>
            </a:pPr>
            <a:r>
              <a:rPr lang="en-US" dirty="0">
                <a:solidFill>
                  <a:srgbClr val="C00000"/>
                </a:solidFill>
                <a:latin typeface="Arial" charset="0"/>
              </a:rPr>
              <a:t>(NOT) Do you have any questions?</a:t>
            </a:r>
          </a:p>
        </p:txBody>
      </p:sp>
    </p:spTree>
    <p:extLst>
      <p:ext uri="{BB962C8B-B14F-4D97-AF65-F5344CB8AC3E}">
        <p14:creationId xmlns:p14="http://schemas.microsoft.com/office/powerpoint/2010/main" val="216706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know they are understanding</a:t>
            </a:r>
          </a:p>
        </p:txBody>
      </p:sp>
      <p:sp>
        <p:nvSpPr>
          <p:cNvPr id="5" name="Text Placeholder 4"/>
          <p:cNvSpPr>
            <a:spLocks noGrp="1"/>
          </p:cNvSpPr>
          <p:nvPr>
            <p:ph type="body" idx="1"/>
          </p:nvPr>
        </p:nvSpPr>
        <p:spPr/>
        <p:txBody>
          <a:bodyPr/>
          <a:lstStyle/>
          <a:p>
            <a:endParaRPr lang="en-US"/>
          </a:p>
        </p:txBody>
      </p:sp>
      <p:pic>
        <p:nvPicPr>
          <p:cNvPr id="4" name="Picture 3" descr="A picture containing text, clipart, screenshot&#10;&#10;Description automatically generated">
            <a:extLst>
              <a:ext uri="{FF2B5EF4-FFF2-40B4-BE49-F238E27FC236}">
                <a16:creationId xmlns:a16="http://schemas.microsoft.com/office/drawing/2014/main" id="{F4451908-A2C7-4949-9966-F2FFF9ABB7A8}"/>
              </a:ext>
            </a:extLst>
          </p:cNvPr>
          <p:cNvPicPr>
            <a:picLocks noChangeAspect="1"/>
          </p:cNvPicPr>
          <p:nvPr/>
        </p:nvPicPr>
        <p:blipFill>
          <a:blip r:embed="rId2"/>
          <a:stretch>
            <a:fillRect/>
          </a:stretch>
        </p:blipFill>
        <p:spPr>
          <a:xfrm>
            <a:off x="227012" y="5638800"/>
            <a:ext cx="1447800" cy="1156855"/>
          </a:xfrm>
          <a:prstGeom prst="rect">
            <a:avLst/>
          </a:prstGeom>
          <a:ln w="19050">
            <a:solidFill>
              <a:schemeClr val="bg1"/>
            </a:solidFill>
          </a:ln>
        </p:spPr>
      </p:pic>
    </p:spTree>
    <p:extLst>
      <p:ext uri="{BB962C8B-B14F-4D97-AF65-F5344CB8AC3E}">
        <p14:creationId xmlns:p14="http://schemas.microsoft.com/office/powerpoint/2010/main" val="256136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Verify understanding through </a:t>
            </a:r>
            <a:r>
              <a:rPr lang="en-US" dirty="0" err="1"/>
              <a:t>TeachBack</a:t>
            </a:r>
            <a:endParaRPr lang="en-US" dirty="0"/>
          </a:p>
        </p:txBody>
      </p:sp>
      <p:pic>
        <p:nvPicPr>
          <p:cNvPr id="3" name="Picture 2" descr="A picture containing text, clipart, screenshot&#10;&#10;Description automatically generated">
            <a:extLst>
              <a:ext uri="{FF2B5EF4-FFF2-40B4-BE49-F238E27FC236}">
                <a16:creationId xmlns:a16="http://schemas.microsoft.com/office/drawing/2014/main" id="{5BDDD7CA-C952-4535-9657-23E6ABF992B3}"/>
              </a:ext>
            </a:extLst>
          </p:cNvPr>
          <p:cNvPicPr>
            <a:picLocks noChangeAspect="1"/>
          </p:cNvPicPr>
          <p:nvPr/>
        </p:nvPicPr>
        <p:blipFill>
          <a:blip r:embed="rId2"/>
          <a:stretch>
            <a:fillRect/>
          </a:stretch>
        </p:blipFill>
        <p:spPr>
          <a:xfrm>
            <a:off x="150812" y="572924"/>
            <a:ext cx="1066800" cy="852419"/>
          </a:xfrm>
          <a:prstGeom prst="rect">
            <a:avLst/>
          </a:prstGeom>
          <a:ln w="15875">
            <a:solidFill>
              <a:schemeClr val="bg1"/>
            </a:solidFill>
          </a:ln>
        </p:spPr>
      </p:pic>
      <p:sp>
        <p:nvSpPr>
          <p:cNvPr id="7" name="Rectangle 3">
            <a:extLst>
              <a:ext uri="{FF2B5EF4-FFF2-40B4-BE49-F238E27FC236}">
                <a16:creationId xmlns:a16="http://schemas.microsoft.com/office/drawing/2014/main" id="{0857629F-7ABC-409B-9745-A5D743B92D8B}"/>
              </a:ext>
            </a:extLst>
          </p:cNvPr>
          <p:cNvSpPr txBox="1">
            <a:spLocks noChangeArrowheads="1"/>
          </p:cNvSpPr>
          <p:nvPr/>
        </p:nvSpPr>
        <p:spPr>
          <a:xfrm>
            <a:off x="2322512" y="2049710"/>
            <a:ext cx="7543800" cy="4302125"/>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r>
              <a:rPr lang="en-US" altLang="en-US" dirty="0">
                <a:latin typeface="Arial" panose="020B0604020202020204" pitchFamily="34" charset="0"/>
              </a:rPr>
              <a:t>Asking people to repeat </a:t>
            </a:r>
            <a:r>
              <a:rPr lang="en-US" altLang="en-US" b="1" dirty="0">
                <a:latin typeface="Arial" panose="020B0604020202020204" pitchFamily="34" charset="0"/>
              </a:rPr>
              <a:t>in their own words</a:t>
            </a:r>
            <a:r>
              <a:rPr lang="en-US" altLang="en-US" dirty="0">
                <a:latin typeface="Arial" panose="020B0604020202020204" pitchFamily="34" charset="0"/>
              </a:rPr>
              <a:t> what they need to know or do, in a non-shaming way. </a:t>
            </a:r>
          </a:p>
          <a:p>
            <a:endParaRPr lang="en-US" altLang="en-US" dirty="0">
              <a:latin typeface="Arial" panose="020B0604020202020204" pitchFamily="34" charset="0"/>
            </a:endParaRPr>
          </a:p>
          <a:p>
            <a:r>
              <a:rPr lang="en-US" altLang="en-US" b="1" dirty="0">
                <a:latin typeface="Arial" panose="020B0604020202020204" pitchFamily="34" charset="0"/>
              </a:rPr>
              <a:t>NOT</a:t>
            </a:r>
            <a:r>
              <a:rPr lang="en-US" altLang="en-US" dirty="0">
                <a:latin typeface="Arial" panose="020B0604020202020204" pitchFamily="34" charset="0"/>
              </a:rPr>
              <a:t> a test of the person, but of how well </a:t>
            </a:r>
            <a:r>
              <a:rPr lang="en-US" altLang="en-US" b="1" i="1" dirty="0">
                <a:latin typeface="Arial" panose="020B0604020202020204" pitchFamily="34" charset="0"/>
              </a:rPr>
              <a:t>you</a:t>
            </a:r>
            <a:r>
              <a:rPr lang="en-US" altLang="en-US" dirty="0">
                <a:latin typeface="Arial" panose="020B0604020202020204" pitchFamily="34" charset="0"/>
              </a:rPr>
              <a:t> explained a concept.</a:t>
            </a:r>
          </a:p>
          <a:p>
            <a:endParaRPr lang="en-US" altLang="en-US" dirty="0">
              <a:latin typeface="Arial" panose="020B0604020202020204" pitchFamily="34" charset="0"/>
            </a:endParaRPr>
          </a:p>
          <a:p>
            <a:r>
              <a:rPr lang="en-US" altLang="en-US" dirty="0">
                <a:latin typeface="Arial" panose="020B0604020202020204" pitchFamily="34" charset="0"/>
              </a:rPr>
              <a:t>A chance to check for understanding and, if necessary, re-explain the information.</a:t>
            </a:r>
          </a:p>
        </p:txBody>
      </p:sp>
    </p:spTree>
    <p:extLst>
      <p:ext uri="{BB962C8B-B14F-4D97-AF65-F5344CB8AC3E}">
        <p14:creationId xmlns:p14="http://schemas.microsoft.com/office/powerpoint/2010/main" val="64276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Verify understanding through </a:t>
            </a:r>
            <a:r>
              <a:rPr lang="en-US" dirty="0" err="1"/>
              <a:t>TeachBack</a:t>
            </a:r>
            <a:endParaRPr lang="en-US" dirty="0"/>
          </a:p>
        </p:txBody>
      </p:sp>
      <p:pic>
        <p:nvPicPr>
          <p:cNvPr id="3" name="Picture 2" descr="A picture containing text, clipart, screenshot&#10;&#10;Description automatically generated">
            <a:extLst>
              <a:ext uri="{FF2B5EF4-FFF2-40B4-BE49-F238E27FC236}">
                <a16:creationId xmlns:a16="http://schemas.microsoft.com/office/drawing/2014/main" id="{5BDDD7CA-C952-4535-9657-23E6ABF992B3}"/>
              </a:ext>
            </a:extLst>
          </p:cNvPr>
          <p:cNvPicPr>
            <a:picLocks noChangeAspect="1"/>
          </p:cNvPicPr>
          <p:nvPr/>
        </p:nvPicPr>
        <p:blipFill>
          <a:blip r:embed="rId2"/>
          <a:stretch>
            <a:fillRect/>
          </a:stretch>
        </p:blipFill>
        <p:spPr>
          <a:xfrm>
            <a:off x="150812" y="572924"/>
            <a:ext cx="1066800" cy="852419"/>
          </a:xfrm>
          <a:prstGeom prst="rect">
            <a:avLst/>
          </a:prstGeom>
          <a:ln w="15875">
            <a:solidFill>
              <a:schemeClr val="bg1"/>
            </a:solidFill>
          </a:ln>
        </p:spPr>
      </p:pic>
      <p:sp>
        <p:nvSpPr>
          <p:cNvPr id="5" name="Rectangle 3">
            <a:extLst>
              <a:ext uri="{FF2B5EF4-FFF2-40B4-BE49-F238E27FC236}">
                <a16:creationId xmlns:a16="http://schemas.microsoft.com/office/drawing/2014/main" id="{A6088E24-E66B-463A-BDFA-92E05FBCA515}"/>
              </a:ext>
            </a:extLst>
          </p:cNvPr>
          <p:cNvSpPr>
            <a:spLocks noGrp="1" noChangeArrowheads="1"/>
          </p:cNvSpPr>
          <p:nvPr>
            <p:ph idx="1"/>
          </p:nvPr>
        </p:nvSpPr>
        <p:spPr>
          <a:xfrm>
            <a:off x="2336698" y="1784383"/>
            <a:ext cx="8296275" cy="4895817"/>
          </a:xfrm>
        </p:spPr>
        <p:txBody>
          <a:bodyPr>
            <a:normAutofit fontScale="92500" lnSpcReduction="10000"/>
          </a:bodyPr>
          <a:lstStyle/>
          <a:p>
            <a:pPr>
              <a:lnSpc>
                <a:spcPct val="80000"/>
              </a:lnSpc>
              <a:buFont typeface="Wingdings" panose="05000000000000000000" pitchFamily="2" charset="2"/>
              <a:buChar char="§"/>
            </a:pPr>
            <a:r>
              <a:rPr lang="en-US" altLang="en-US" dirty="0">
                <a:solidFill>
                  <a:srgbClr val="000000"/>
                </a:solidFill>
                <a:latin typeface="Calibri" panose="020F0502020204030204" pitchFamily="34" charset="0"/>
              </a:rPr>
              <a:t>Ask to </a:t>
            </a:r>
            <a:r>
              <a:rPr lang="en-US" altLang="en-US" dirty="0">
                <a:solidFill>
                  <a:srgbClr val="FF0000"/>
                </a:solidFill>
                <a:latin typeface="Calibri" panose="020F0502020204030204" pitchFamily="34" charset="0"/>
              </a:rPr>
              <a:t>demonstrate</a:t>
            </a:r>
            <a:r>
              <a:rPr lang="en-US" altLang="en-US" dirty="0">
                <a:latin typeface="Calibri" panose="020F0502020204030204" pitchFamily="34" charset="0"/>
              </a:rPr>
              <a:t> </a:t>
            </a:r>
            <a:r>
              <a:rPr lang="en-US" altLang="en-US" dirty="0">
                <a:solidFill>
                  <a:srgbClr val="000000"/>
                </a:solidFill>
                <a:latin typeface="Calibri" panose="020F0502020204030204" pitchFamily="34" charset="0"/>
              </a:rPr>
              <a:t>understanding</a:t>
            </a:r>
            <a:br>
              <a:rPr lang="en-US" altLang="en-US" dirty="0">
                <a:latin typeface="Calibri" panose="020F0502020204030204" pitchFamily="34" charset="0"/>
              </a:rPr>
            </a:br>
            <a:endParaRPr lang="en-US" altLang="en-US" dirty="0">
              <a:latin typeface="Calibri" panose="020F0502020204030204" pitchFamily="34" charset="0"/>
            </a:endParaRPr>
          </a:p>
          <a:p>
            <a:pPr marL="349250" lvl="1" indent="0">
              <a:lnSpc>
                <a:spcPct val="80000"/>
              </a:lnSpc>
              <a:buFont typeface="Arial" panose="020B0604020202020204" pitchFamily="34" charset="0"/>
              <a:buNone/>
            </a:pPr>
            <a:r>
              <a:rPr lang="en-US" altLang="en-US" sz="3200" dirty="0">
                <a:solidFill>
                  <a:srgbClr val="000000"/>
                </a:solidFill>
                <a:latin typeface="Calibri" panose="020F0502020204030204" pitchFamily="34" charset="0"/>
              </a:rPr>
              <a:t>“I’ve just given you a lot of information. What is one thing in this room that you found surprising?”</a:t>
            </a:r>
          </a:p>
          <a:p>
            <a:pPr marL="349250" lvl="1" indent="0">
              <a:lnSpc>
                <a:spcPct val="80000"/>
              </a:lnSpc>
              <a:buFont typeface="Arial" panose="020B0604020202020204" pitchFamily="34" charset="0"/>
              <a:buNone/>
            </a:pPr>
            <a:br>
              <a:rPr lang="en-US" altLang="en-US" sz="3200" dirty="0">
                <a:solidFill>
                  <a:srgbClr val="000000"/>
                </a:solidFill>
                <a:latin typeface="Calibri" panose="020F0502020204030204" pitchFamily="34" charset="0"/>
              </a:rPr>
            </a:br>
            <a:r>
              <a:rPr lang="en-US" altLang="en-US" sz="3200" dirty="0">
                <a:solidFill>
                  <a:srgbClr val="000000"/>
                </a:solidFill>
                <a:latin typeface="Calibri" panose="020F0502020204030204" pitchFamily="34" charset="0"/>
              </a:rPr>
              <a:t>“What will you remember most about this… room?”  Or at the end of the tour “This building?”  </a:t>
            </a:r>
            <a:br>
              <a:rPr lang="en-US" altLang="en-US" sz="3200" dirty="0">
                <a:solidFill>
                  <a:srgbClr val="000000"/>
                </a:solidFill>
                <a:latin typeface="Calibri" panose="020F0502020204030204" pitchFamily="34" charset="0"/>
              </a:rPr>
            </a:br>
            <a:endParaRPr lang="en-US" altLang="en-US" sz="3200" dirty="0">
              <a:solidFill>
                <a:srgbClr val="000000"/>
              </a:solidFill>
              <a:latin typeface="Calibri" panose="020F0502020204030204" pitchFamily="34" charset="0"/>
            </a:endParaRPr>
          </a:p>
          <a:p>
            <a:pPr marL="349250" lvl="1" indent="0">
              <a:lnSpc>
                <a:spcPct val="80000"/>
              </a:lnSpc>
              <a:buFont typeface="Arial" panose="020B0604020202020204" pitchFamily="34" charset="0"/>
              <a:buNone/>
            </a:pPr>
            <a:r>
              <a:rPr lang="en-US" altLang="en-US" sz="3200" dirty="0">
                <a:solidFill>
                  <a:srgbClr val="000000"/>
                </a:solidFill>
                <a:latin typeface="Calibri" panose="020F0502020204030204" pitchFamily="34" charset="0"/>
              </a:rPr>
              <a:t>“I want to be sure I explained everything clearly. How would you say the design of this room illustrates principles frequently used by Frank Lloyd Wright?”</a:t>
            </a:r>
            <a:br>
              <a:rPr lang="en-US" altLang="en-US" sz="3200" dirty="0">
                <a:solidFill>
                  <a:srgbClr val="000000"/>
                </a:solidFill>
                <a:latin typeface="Calibri" panose="020F0502020204030204" pitchFamily="34" charset="0"/>
              </a:rPr>
            </a:br>
            <a:endParaRPr lang="en-US" altLang="en-US" sz="3200" dirty="0">
              <a:solidFill>
                <a:srgbClr val="000000"/>
              </a:solidFill>
              <a:latin typeface="Calibri" panose="020F0502020204030204" pitchFamily="34" charset="0"/>
            </a:endParaRPr>
          </a:p>
          <a:p>
            <a:pPr>
              <a:lnSpc>
                <a:spcPct val="80000"/>
              </a:lnSpc>
              <a:buFont typeface="Wingdings" panose="05000000000000000000" pitchFamily="2" charset="2"/>
              <a:buChar char="§"/>
            </a:pPr>
            <a:r>
              <a:rPr lang="en-US" altLang="en-US" dirty="0">
                <a:solidFill>
                  <a:srgbClr val="FF0000"/>
                </a:solidFill>
                <a:latin typeface="Calibri" panose="020F0502020204030204" pitchFamily="34" charset="0"/>
              </a:rPr>
              <a:t>Do </a:t>
            </a:r>
            <a:r>
              <a:rPr lang="en-US" altLang="en-US" u="sng" dirty="0">
                <a:solidFill>
                  <a:srgbClr val="FF0000"/>
                </a:solidFill>
                <a:latin typeface="Calibri" panose="020F0502020204030204" pitchFamily="34" charset="0"/>
              </a:rPr>
              <a:t>not</a:t>
            </a:r>
            <a:r>
              <a:rPr lang="en-US" altLang="en-US" dirty="0">
                <a:solidFill>
                  <a:srgbClr val="FF0000"/>
                </a:solidFill>
                <a:latin typeface="Calibri" panose="020F0502020204030204" pitchFamily="34" charset="0"/>
              </a:rPr>
              <a:t> ask:  “Do you understand?”</a:t>
            </a:r>
            <a:endParaRPr lang="en-US" altLang="en-US" sz="33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49721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barriers to understanding</a:t>
            </a:r>
          </a:p>
        </p:txBody>
      </p:sp>
      <p:sp>
        <p:nvSpPr>
          <p:cNvPr id="5" name="Text Placeholder 4"/>
          <p:cNvSpPr>
            <a:spLocks noGrp="1"/>
          </p:cNvSpPr>
          <p:nvPr>
            <p:ph type="body" idx="1"/>
          </p:nvPr>
        </p:nvSpPr>
        <p:spPr/>
        <p:txBody>
          <a:bodyPr/>
          <a:lstStyle/>
          <a:p>
            <a:endParaRPr lang="en-US"/>
          </a:p>
        </p:txBody>
      </p:sp>
      <p:pic>
        <p:nvPicPr>
          <p:cNvPr id="4" name="Picture 3" descr="A picture containing text, clipart, screenshot&#10;&#10;Description automatically generated">
            <a:extLst>
              <a:ext uri="{FF2B5EF4-FFF2-40B4-BE49-F238E27FC236}">
                <a16:creationId xmlns:a16="http://schemas.microsoft.com/office/drawing/2014/main" id="{F4451908-A2C7-4949-9966-F2FFF9ABB7A8}"/>
              </a:ext>
            </a:extLst>
          </p:cNvPr>
          <p:cNvPicPr>
            <a:picLocks noChangeAspect="1"/>
          </p:cNvPicPr>
          <p:nvPr/>
        </p:nvPicPr>
        <p:blipFill>
          <a:blip r:embed="rId2"/>
          <a:stretch>
            <a:fillRect/>
          </a:stretch>
        </p:blipFill>
        <p:spPr>
          <a:xfrm>
            <a:off x="227012" y="5638800"/>
            <a:ext cx="1447800" cy="1156855"/>
          </a:xfrm>
          <a:prstGeom prst="rect">
            <a:avLst/>
          </a:prstGeom>
          <a:ln w="19050">
            <a:solidFill>
              <a:schemeClr val="bg1"/>
            </a:solidFill>
          </a:ln>
        </p:spPr>
      </p:pic>
    </p:spTree>
    <p:extLst>
      <p:ext uri="{BB962C8B-B14F-4D97-AF65-F5344CB8AC3E}">
        <p14:creationId xmlns:p14="http://schemas.microsoft.com/office/powerpoint/2010/main" val="202327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436" y="565218"/>
            <a:ext cx="9782801" cy="852419"/>
          </a:xfrm>
        </p:spPr>
        <p:txBody>
          <a:bodyPr>
            <a:normAutofit fontScale="90000"/>
          </a:bodyPr>
          <a:lstStyle/>
          <a:p>
            <a:pPr>
              <a:lnSpc>
                <a:spcPct val="150000"/>
              </a:lnSpc>
            </a:pPr>
            <a:r>
              <a:rPr lang="en-US" sz="2700" i="1" dirty="0"/>
              <a:t>Reducing barriers to understanding</a:t>
            </a:r>
            <a:br>
              <a:rPr lang="en-US" sz="2000" dirty="0"/>
            </a:br>
            <a:r>
              <a:rPr lang="en-US" dirty="0"/>
              <a:t>Make sure you’re being heard</a:t>
            </a:r>
          </a:p>
        </p:txBody>
      </p:sp>
      <p:sp>
        <p:nvSpPr>
          <p:cNvPr id="4" name="Content Placeholder 3"/>
          <p:cNvSpPr>
            <a:spLocks noGrp="1"/>
          </p:cNvSpPr>
          <p:nvPr>
            <p:ph idx="1"/>
          </p:nvPr>
        </p:nvSpPr>
        <p:spPr>
          <a:xfrm>
            <a:off x="1827212" y="2133600"/>
            <a:ext cx="7315200" cy="3716557"/>
          </a:xfrm>
        </p:spPr>
        <p:txBody>
          <a:bodyPr>
            <a:normAutofit/>
          </a:bodyPr>
          <a:lstStyle/>
          <a:p>
            <a:pPr marL="0" indent="0">
              <a:spcAft>
                <a:spcPts val="1200"/>
              </a:spcAft>
              <a:buNone/>
            </a:pPr>
            <a:endParaRPr lang="en-US" sz="2800" dirty="0"/>
          </a:p>
          <a:p>
            <a:pPr>
              <a:spcAft>
                <a:spcPts val="1200"/>
              </a:spcAft>
            </a:pPr>
            <a:r>
              <a:rPr lang="en-US" sz="2800" dirty="0"/>
              <a:t>Avoid background noise</a:t>
            </a:r>
          </a:p>
          <a:p>
            <a:pPr>
              <a:spcAft>
                <a:spcPts val="1200"/>
              </a:spcAft>
            </a:pPr>
            <a:r>
              <a:rPr lang="en-US" sz="2800" dirty="0"/>
              <a:t>Lower pitch of voice (esp.</a:t>
            </a:r>
            <a:br>
              <a:rPr lang="en-US" sz="2800" dirty="0"/>
            </a:br>
            <a:r>
              <a:rPr lang="en-US" sz="2800" dirty="0"/>
              <a:t>women)</a:t>
            </a:r>
          </a:p>
          <a:p>
            <a:pPr>
              <a:spcAft>
                <a:spcPts val="1200"/>
              </a:spcAft>
            </a:pPr>
            <a:r>
              <a:rPr lang="en-US" sz="2800" dirty="0"/>
              <a:t>Slow down, but not too much</a:t>
            </a:r>
          </a:p>
          <a:p>
            <a:endParaRPr lang="en-US" sz="2800" dirty="0"/>
          </a:p>
          <a:p>
            <a:endParaRPr lang="en-US" sz="2800" dirty="0"/>
          </a:p>
          <a:p>
            <a:endParaRPr lang="en-US" sz="2800" dirty="0"/>
          </a:p>
          <a:p>
            <a:endParaRPr lang="en-US" dirty="0"/>
          </a:p>
        </p:txBody>
      </p:sp>
      <p:pic>
        <p:nvPicPr>
          <p:cNvPr id="5" name="Picture 4">
            <a:extLst>
              <a:ext uri="{FF2B5EF4-FFF2-40B4-BE49-F238E27FC236}">
                <a16:creationId xmlns:a16="http://schemas.microsoft.com/office/drawing/2014/main" id="{CDBA6277-4456-4E2C-B010-1887EAD15646}"/>
              </a:ext>
            </a:extLst>
          </p:cNvPr>
          <p:cNvPicPr>
            <a:picLocks noChangeAspect="1"/>
          </p:cNvPicPr>
          <p:nvPr/>
        </p:nvPicPr>
        <p:blipFill>
          <a:blip r:embed="rId3"/>
          <a:stretch>
            <a:fillRect/>
          </a:stretch>
        </p:blipFill>
        <p:spPr>
          <a:xfrm>
            <a:off x="7432706" y="2364385"/>
            <a:ext cx="3041206" cy="4026044"/>
          </a:xfrm>
          <a:prstGeom prst="rect">
            <a:avLst/>
          </a:prstGeom>
        </p:spPr>
      </p:pic>
      <p:pic>
        <p:nvPicPr>
          <p:cNvPr id="6" name="Picture 5" descr="A picture containing text, clipart, screenshot&#10;&#10;Description automatically generated">
            <a:extLst>
              <a:ext uri="{FF2B5EF4-FFF2-40B4-BE49-F238E27FC236}">
                <a16:creationId xmlns:a16="http://schemas.microsoft.com/office/drawing/2014/main" id="{4FEDADFD-3142-46CC-9587-77102D7412E9}"/>
              </a:ext>
            </a:extLst>
          </p:cNvPr>
          <p:cNvPicPr>
            <a:picLocks noChangeAspect="1"/>
          </p:cNvPicPr>
          <p:nvPr/>
        </p:nvPicPr>
        <p:blipFill>
          <a:blip r:embed="rId4"/>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902858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7612" y="3689322"/>
            <a:ext cx="10591799" cy="523220"/>
          </a:xfrm>
          <a:prstGeom prst="rect">
            <a:avLst/>
          </a:prstGeom>
        </p:spPr>
        <p:txBody>
          <a:bodyPr wrap="square">
            <a:spAutoFit/>
          </a:bodyPr>
          <a:lstStyle/>
          <a:p>
            <a:r>
              <a:rPr lang="en-US" sz="2800" dirty="0" err="1">
                <a:solidFill>
                  <a:srgbClr val="333333"/>
                </a:solidFill>
                <a:latin typeface="SourceSansProRegular"/>
              </a:rPr>
              <a:t>sorrymyemaillookslikethisbutmycomputerdroppedandmyspacebarbroke</a:t>
            </a:r>
            <a:endParaRPr lang="en-US" sz="2800" dirty="0"/>
          </a:p>
        </p:txBody>
      </p:sp>
      <p:pic>
        <p:nvPicPr>
          <p:cNvPr id="8" name="Picture 7" descr="A picture containing text, clipart, screenshot&#10;&#10;Description automatically generated">
            <a:extLst>
              <a:ext uri="{FF2B5EF4-FFF2-40B4-BE49-F238E27FC236}">
                <a16:creationId xmlns:a16="http://schemas.microsoft.com/office/drawing/2014/main" id="{87A4D361-4FDF-4B46-9562-3EF37CD02A4F}"/>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
        <p:nvSpPr>
          <p:cNvPr id="7" name="Title 1">
            <a:extLst>
              <a:ext uri="{FF2B5EF4-FFF2-40B4-BE49-F238E27FC236}">
                <a16:creationId xmlns:a16="http://schemas.microsoft.com/office/drawing/2014/main" id="{F8CB4628-B687-42C7-B1E2-640874177904}"/>
              </a:ext>
            </a:extLst>
          </p:cNvPr>
          <p:cNvSpPr>
            <a:spLocks noGrp="1"/>
          </p:cNvSpPr>
          <p:nvPr>
            <p:ph type="title"/>
          </p:nvPr>
        </p:nvSpPr>
        <p:spPr>
          <a:xfrm>
            <a:off x="1593436" y="177800"/>
            <a:ext cx="9782801" cy="1239837"/>
          </a:xfrm>
        </p:spPr>
        <p:txBody>
          <a:bodyPr>
            <a:normAutofit fontScale="90000"/>
          </a:bodyPr>
          <a:lstStyle/>
          <a:p>
            <a:pPr>
              <a:lnSpc>
                <a:spcPct val="150000"/>
              </a:lnSpc>
            </a:pPr>
            <a:r>
              <a:rPr lang="en-US" sz="2700" i="1" dirty="0"/>
              <a:t>Reducing barriers to understanding </a:t>
            </a:r>
            <a:br>
              <a:rPr lang="en-US" sz="3600" i="1" dirty="0"/>
            </a:br>
            <a:r>
              <a:rPr lang="en-US" dirty="0"/>
              <a:t>Speak clearly and slow down</a:t>
            </a:r>
          </a:p>
        </p:txBody>
      </p:sp>
    </p:spTree>
    <p:extLst>
      <p:ext uri="{BB962C8B-B14F-4D97-AF65-F5344CB8AC3E}">
        <p14:creationId xmlns:p14="http://schemas.microsoft.com/office/powerpoint/2010/main" val="245075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903412" y="522055"/>
            <a:ext cx="7010400" cy="1088440"/>
          </a:xfrm>
        </p:spPr>
        <p:txBody>
          <a:bodyPr>
            <a:normAutofit fontScale="90000"/>
          </a:bodyPr>
          <a:lstStyle/>
          <a:p>
            <a:pPr>
              <a:lnSpc>
                <a:spcPct val="150000"/>
              </a:lnSpc>
            </a:pPr>
            <a:r>
              <a:rPr lang="en-US" sz="2700" i="1" dirty="0"/>
              <a:t>Reducing barriers to understanding </a:t>
            </a:r>
            <a:br>
              <a:rPr lang="en-US" sz="3600" i="1" dirty="0"/>
            </a:br>
            <a:r>
              <a:rPr lang="en-US" sz="3600" dirty="0"/>
              <a:t>Slow down</a:t>
            </a:r>
          </a:p>
        </p:txBody>
      </p:sp>
      <p:pic>
        <p:nvPicPr>
          <p:cNvPr id="8" name="Picture 7" descr="A picture containing text, clipart, screenshot&#10;&#10;Description automatically generated">
            <a:extLst>
              <a:ext uri="{FF2B5EF4-FFF2-40B4-BE49-F238E27FC236}">
                <a16:creationId xmlns:a16="http://schemas.microsoft.com/office/drawing/2014/main" id="{87A4D361-4FDF-4B46-9562-3EF37CD02A4F}"/>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grpSp>
        <p:nvGrpSpPr>
          <p:cNvPr id="5" name="Group 4">
            <a:extLst>
              <a:ext uri="{FF2B5EF4-FFF2-40B4-BE49-F238E27FC236}">
                <a16:creationId xmlns:a16="http://schemas.microsoft.com/office/drawing/2014/main" id="{3B875BAE-730E-4ADC-931C-40146375A4B7}"/>
              </a:ext>
            </a:extLst>
          </p:cNvPr>
          <p:cNvGrpSpPr/>
          <p:nvPr/>
        </p:nvGrpSpPr>
        <p:grpSpPr>
          <a:xfrm>
            <a:off x="2178007" y="1833431"/>
            <a:ext cx="7365511" cy="4502514"/>
            <a:chOff x="2178007" y="1833431"/>
            <a:chExt cx="7365511" cy="4502514"/>
          </a:xfrm>
        </p:grpSpPr>
        <p:pic>
          <p:nvPicPr>
            <p:cNvPr id="6" name="Picture 5">
              <a:extLst>
                <a:ext uri="{FF2B5EF4-FFF2-40B4-BE49-F238E27FC236}">
                  <a16:creationId xmlns:a16="http://schemas.microsoft.com/office/drawing/2014/main" id="{EAEE72D7-7038-4136-B988-E1B5C99A6B73}"/>
                </a:ext>
              </a:extLst>
            </p:cNvPr>
            <p:cNvPicPr>
              <a:picLocks noChangeAspect="1"/>
            </p:cNvPicPr>
            <p:nvPr/>
          </p:nvPicPr>
          <p:blipFill rotWithShape="1">
            <a:blip r:embed="rId4">
              <a:extLst>
                <a:ext uri="{28A0092B-C50C-407E-A947-70E740481C1C}">
                  <a14:useLocalDpi xmlns:a14="http://schemas.microsoft.com/office/drawing/2010/main" val="0"/>
                </a:ext>
              </a:extLst>
            </a:blip>
            <a:srcRect l="19594" t="33581" r="20202" b="20608"/>
            <a:stretch/>
          </p:blipFill>
          <p:spPr>
            <a:xfrm>
              <a:off x="2178007" y="1907986"/>
              <a:ext cx="3513362" cy="2005102"/>
            </a:xfrm>
            <a:prstGeom prst="rect">
              <a:avLst/>
            </a:prstGeom>
          </p:spPr>
        </p:pic>
        <p:pic>
          <p:nvPicPr>
            <p:cNvPr id="7" name="Picture 6">
              <a:extLst>
                <a:ext uri="{FF2B5EF4-FFF2-40B4-BE49-F238E27FC236}">
                  <a16:creationId xmlns:a16="http://schemas.microsoft.com/office/drawing/2014/main" id="{6EEF2FD6-DCA4-4BD7-91B8-529611F4E085}"/>
                </a:ext>
              </a:extLst>
            </p:cNvPr>
            <p:cNvPicPr>
              <a:picLocks noChangeAspect="1"/>
            </p:cNvPicPr>
            <p:nvPr/>
          </p:nvPicPr>
          <p:blipFill rotWithShape="1">
            <a:blip r:embed="rId5">
              <a:extLst>
                <a:ext uri="{28A0092B-C50C-407E-A947-70E740481C1C}">
                  <a14:useLocalDpi xmlns:a14="http://schemas.microsoft.com/office/drawing/2010/main" val="0"/>
                </a:ext>
              </a:extLst>
            </a:blip>
            <a:srcRect l="18682" t="31148" r="25372" b="23041"/>
            <a:stretch/>
          </p:blipFill>
          <p:spPr>
            <a:xfrm>
              <a:off x="6205157" y="1833431"/>
              <a:ext cx="3338361" cy="2050190"/>
            </a:xfrm>
            <a:prstGeom prst="rect">
              <a:avLst/>
            </a:prstGeom>
          </p:spPr>
        </p:pic>
        <p:pic>
          <p:nvPicPr>
            <p:cNvPr id="9" name="Picture 8">
              <a:extLst>
                <a:ext uri="{FF2B5EF4-FFF2-40B4-BE49-F238E27FC236}">
                  <a16:creationId xmlns:a16="http://schemas.microsoft.com/office/drawing/2014/main" id="{4660972F-E808-4B86-ACB1-448E6D3C0EB0}"/>
                </a:ext>
              </a:extLst>
            </p:cNvPr>
            <p:cNvPicPr>
              <a:picLocks noChangeAspect="1"/>
            </p:cNvPicPr>
            <p:nvPr/>
          </p:nvPicPr>
          <p:blipFill rotWithShape="1">
            <a:blip r:embed="rId6">
              <a:extLst>
                <a:ext uri="{28A0092B-C50C-407E-A947-70E740481C1C}">
                  <a14:useLocalDpi xmlns:a14="http://schemas.microsoft.com/office/drawing/2010/main" val="0"/>
                </a:ext>
              </a:extLst>
            </a:blip>
            <a:srcRect l="6217" t="30338" r="28412" b="18581"/>
            <a:stretch/>
          </p:blipFill>
          <p:spPr>
            <a:xfrm>
              <a:off x="4129222" y="4210580"/>
              <a:ext cx="3626611" cy="2125365"/>
            </a:xfrm>
            <a:prstGeom prst="rect">
              <a:avLst/>
            </a:prstGeom>
          </p:spPr>
        </p:pic>
      </p:grpSp>
    </p:spTree>
    <p:extLst>
      <p:ext uri="{BB962C8B-B14F-4D97-AF65-F5344CB8AC3E}">
        <p14:creationId xmlns:p14="http://schemas.microsoft.com/office/powerpoint/2010/main" val="65637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Use plain, simple language</a:t>
            </a:r>
          </a:p>
        </p:txBody>
      </p:sp>
      <p:pic>
        <p:nvPicPr>
          <p:cNvPr id="3" name="Picture 2" descr="A picture containing text, clipart, screenshot&#10;&#10;Description automatically generated">
            <a:extLst>
              <a:ext uri="{FF2B5EF4-FFF2-40B4-BE49-F238E27FC236}">
                <a16:creationId xmlns:a16="http://schemas.microsoft.com/office/drawing/2014/main" id="{5BDDD7CA-C952-4535-9657-23E6ABF992B3}"/>
              </a:ext>
            </a:extLst>
          </p:cNvPr>
          <p:cNvPicPr>
            <a:picLocks noChangeAspect="1"/>
          </p:cNvPicPr>
          <p:nvPr/>
        </p:nvPicPr>
        <p:blipFill>
          <a:blip r:embed="rId2"/>
          <a:stretch>
            <a:fillRect/>
          </a:stretch>
        </p:blipFill>
        <p:spPr>
          <a:xfrm>
            <a:off x="150812" y="572924"/>
            <a:ext cx="1066800" cy="852419"/>
          </a:xfrm>
          <a:prstGeom prst="rect">
            <a:avLst/>
          </a:prstGeom>
          <a:ln w="15875">
            <a:solidFill>
              <a:schemeClr val="bg1"/>
            </a:solidFill>
          </a:ln>
        </p:spPr>
      </p:pic>
      <p:sp>
        <p:nvSpPr>
          <p:cNvPr id="5" name="Rectangle 3">
            <a:extLst>
              <a:ext uri="{FF2B5EF4-FFF2-40B4-BE49-F238E27FC236}">
                <a16:creationId xmlns:a16="http://schemas.microsoft.com/office/drawing/2014/main" id="{F826489E-2A30-4CA4-A1D7-C25CB20E2F20}"/>
              </a:ext>
            </a:extLst>
          </p:cNvPr>
          <p:cNvSpPr>
            <a:spLocks noGrp="1" noChangeArrowheads="1"/>
          </p:cNvSpPr>
          <p:nvPr>
            <p:ph idx="1"/>
          </p:nvPr>
        </p:nvSpPr>
        <p:spPr>
          <a:xfrm>
            <a:off x="1593436" y="2258602"/>
            <a:ext cx="9782175" cy="4572000"/>
          </a:xfrm>
        </p:spPr>
        <p:txBody>
          <a:bodyPr/>
          <a:lstStyle/>
          <a:p>
            <a:pPr marL="0" indent="0" eaLnBrk="1" hangingPunct="1">
              <a:buFont typeface="Wingdings 2" pitchFamily="18" charset="2"/>
              <a:buNone/>
            </a:pPr>
            <a:r>
              <a:rPr lang="en-US" sz="3200" dirty="0">
                <a:latin typeface="Calibri" pitchFamily="34" charset="0"/>
                <a:cs typeface="Calibri" pitchFamily="34" charset="0"/>
              </a:rPr>
              <a:t>20% of American adults read at or below  the </a:t>
            </a:r>
            <a:r>
              <a:rPr lang="en-US" sz="3200" b="1" dirty="0">
                <a:solidFill>
                  <a:srgbClr val="E07602"/>
                </a:solidFill>
                <a:latin typeface="Calibri" pitchFamily="34" charset="0"/>
                <a:cs typeface="Calibri" pitchFamily="34" charset="0"/>
              </a:rPr>
              <a:t>5th grade </a:t>
            </a:r>
            <a:r>
              <a:rPr lang="en-US" sz="3200" dirty="0">
                <a:latin typeface="Calibri" pitchFamily="34" charset="0"/>
                <a:cs typeface="Calibri" pitchFamily="34" charset="0"/>
              </a:rPr>
              <a:t>level.</a:t>
            </a:r>
          </a:p>
          <a:p>
            <a:pPr marL="0" indent="0" eaLnBrk="1" hangingPunct="1">
              <a:buFont typeface="Wingdings 2" pitchFamily="18" charset="2"/>
              <a:buNone/>
            </a:pP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26538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sz="2400" i="1" dirty="0"/>
              <a:t>Use plain, simple language</a:t>
            </a:r>
            <a:br>
              <a:rPr lang="en-US" dirty="0"/>
            </a:br>
            <a:r>
              <a:rPr lang="en-US" dirty="0"/>
              <a:t>Jargon: An example</a:t>
            </a:r>
          </a:p>
        </p:txBody>
      </p:sp>
      <p:pic>
        <p:nvPicPr>
          <p:cNvPr id="5" name="Picture 4" descr="A picture containing text, clipart, screenshot&#10;&#10;Description automatically generated">
            <a:extLst>
              <a:ext uri="{FF2B5EF4-FFF2-40B4-BE49-F238E27FC236}">
                <a16:creationId xmlns:a16="http://schemas.microsoft.com/office/drawing/2014/main" id="{82BE9FE7-287E-4C41-A0F4-F448A22162EA}"/>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
        <p:nvSpPr>
          <p:cNvPr id="6" name="Content Placeholder 5">
            <a:extLst>
              <a:ext uri="{FF2B5EF4-FFF2-40B4-BE49-F238E27FC236}">
                <a16:creationId xmlns:a16="http://schemas.microsoft.com/office/drawing/2014/main" id="{469D083D-2030-4E75-B4E0-E09A903651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44581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47" y="-838200"/>
            <a:ext cx="11963400" cy="2654064"/>
          </a:xfrm>
        </p:spPr>
        <p:txBody>
          <a:bodyPr>
            <a:normAutofit/>
          </a:bodyPr>
          <a:lstStyle/>
          <a:p>
            <a:r>
              <a:rPr lang="en-US" sz="3600" b="1" dirty="0"/>
              <a:t>Communicating for Understanding: Today’s Agenda</a:t>
            </a:r>
          </a:p>
        </p:txBody>
      </p:sp>
      <p:pic>
        <p:nvPicPr>
          <p:cNvPr id="5" name="Picture 4" descr="A picture containing text, clipart, screenshot&#10;&#10;Description automatically generated">
            <a:extLst>
              <a:ext uri="{FF2B5EF4-FFF2-40B4-BE49-F238E27FC236}">
                <a16:creationId xmlns:a16="http://schemas.microsoft.com/office/drawing/2014/main" id="{F03F62DE-1E69-4D31-B658-2FBD1F1E27F7}"/>
              </a:ext>
            </a:extLst>
          </p:cNvPr>
          <p:cNvPicPr>
            <a:picLocks noChangeAspect="1"/>
          </p:cNvPicPr>
          <p:nvPr/>
        </p:nvPicPr>
        <p:blipFill>
          <a:blip r:embed="rId2"/>
          <a:stretch>
            <a:fillRect/>
          </a:stretch>
        </p:blipFill>
        <p:spPr>
          <a:xfrm>
            <a:off x="227012" y="5638800"/>
            <a:ext cx="1447800" cy="1156855"/>
          </a:xfrm>
          <a:prstGeom prst="rect">
            <a:avLst/>
          </a:prstGeom>
          <a:ln w="19050">
            <a:solidFill>
              <a:schemeClr val="bg1"/>
            </a:solidFill>
          </a:ln>
        </p:spPr>
      </p:pic>
      <p:sp>
        <p:nvSpPr>
          <p:cNvPr id="7" name="Content Placeholder 13">
            <a:extLst>
              <a:ext uri="{FF2B5EF4-FFF2-40B4-BE49-F238E27FC236}">
                <a16:creationId xmlns:a16="http://schemas.microsoft.com/office/drawing/2014/main" id="{09FF0706-B8AA-4BC3-9CF9-929E04A3D270}"/>
              </a:ext>
            </a:extLst>
          </p:cNvPr>
          <p:cNvSpPr txBox="1">
            <a:spLocks/>
          </p:cNvSpPr>
          <p:nvPr/>
        </p:nvSpPr>
        <p:spPr>
          <a:xfrm>
            <a:off x="366547" y="1905000"/>
            <a:ext cx="11782497" cy="45720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Font typeface="Euphemia"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Euphemia"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Euphemia"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Euphemia"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Euphemia"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Euphemia"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Euphemia"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Euphemia" pitchFamily="34" charset="0"/>
              <a:buNone/>
              <a:defRPr sz="1400" kern="1200" baseline="0">
                <a:solidFill>
                  <a:schemeClr val="tx1">
                    <a:tint val="75000"/>
                  </a:schemeClr>
                </a:solidFill>
                <a:latin typeface="+mn-lt"/>
                <a:ea typeface="+mn-ea"/>
                <a:cs typeface="+mn-cs"/>
              </a:defRPr>
            </a:lvl9pPr>
          </a:lstStyle>
          <a:p>
            <a:pPr marL="457200" indent="-457200">
              <a:lnSpc>
                <a:spcPts val="4600"/>
              </a:lnSpc>
              <a:buFont typeface="Arial" panose="020B0604020202020204" pitchFamily="34" charset="0"/>
              <a:buChar char="•"/>
            </a:pPr>
            <a:r>
              <a:rPr lang="en-US" dirty="0"/>
              <a:t>Recognizing barriers to effective communication &amp; verifying audience understanding</a:t>
            </a:r>
          </a:p>
          <a:p>
            <a:pPr marL="457200" indent="-457200">
              <a:lnSpc>
                <a:spcPts val="4600"/>
              </a:lnSpc>
              <a:buFont typeface="Arial" panose="020B0604020202020204" pitchFamily="34" charset="0"/>
              <a:buChar char="•"/>
            </a:pPr>
            <a:r>
              <a:rPr lang="en-US" dirty="0"/>
              <a:t>Reducing barriers by simplifying communication and numbers</a:t>
            </a:r>
          </a:p>
          <a:p>
            <a:pPr marL="457200" indent="-457200">
              <a:lnSpc>
                <a:spcPts val="4600"/>
              </a:lnSpc>
              <a:buFont typeface="Arial" panose="020B0604020202020204" pitchFamily="34" charset="0"/>
              <a:buChar char="•"/>
            </a:pPr>
            <a:r>
              <a:rPr lang="en-US" dirty="0"/>
              <a:t>Tools to improve understanding: organizing, previewing, transitions and repetition</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sdgraphics.com/file/sticky-notes.jpg">
            <a:extLst>
              <a:ext uri="{FF2B5EF4-FFF2-40B4-BE49-F238E27FC236}">
                <a16:creationId xmlns:a16="http://schemas.microsoft.com/office/drawing/2014/main" id="{D6049260-F855-448E-B39B-1ECCD752CB6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4412" y="1138946"/>
            <a:ext cx="5657649" cy="472226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p:cNvSpPr>
            <a:spLocks noGrp="1"/>
          </p:cNvSpPr>
          <p:nvPr>
            <p:ph type="title"/>
          </p:nvPr>
        </p:nvSpPr>
        <p:spPr/>
        <p:txBody>
          <a:bodyPr>
            <a:normAutofit fontScale="90000"/>
          </a:bodyPr>
          <a:lstStyle/>
          <a:p>
            <a:pPr>
              <a:lnSpc>
                <a:spcPct val="150000"/>
              </a:lnSpc>
            </a:pPr>
            <a:br>
              <a:rPr lang="en-US" dirty="0"/>
            </a:br>
            <a:r>
              <a:rPr lang="en-US" sz="2700" dirty="0"/>
              <a:t>Use plain, simple language</a:t>
            </a:r>
            <a:br>
              <a:rPr lang="en-US" dirty="0"/>
            </a:br>
            <a:r>
              <a:rPr lang="en-US" dirty="0"/>
              <a:t>Using/Avoiding Jargon and Acronyms</a:t>
            </a:r>
          </a:p>
        </p:txBody>
      </p:sp>
      <p:pic>
        <p:nvPicPr>
          <p:cNvPr id="3" name="Picture 2" descr="A picture containing text, clipart, screenshot&#10;&#10;Description automatically generated">
            <a:extLst>
              <a:ext uri="{FF2B5EF4-FFF2-40B4-BE49-F238E27FC236}">
                <a16:creationId xmlns:a16="http://schemas.microsoft.com/office/drawing/2014/main" id="{5BDDD7CA-C952-4535-9657-23E6ABF992B3}"/>
              </a:ext>
            </a:extLst>
          </p:cNvPr>
          <p:cNvPicPr>
            <a:picLocks noChangeAspect="1"/>
          </p:cNvPicPr>
          <p:nvPr/>
        </p:nvPicPr>
        <p:blipFill>
          <a:blip r:embed="rId4"/>
          <a:stretch>
            <a:fillRect/>
          </a:stretch>
        </p:blipFill>
        <p:spPr>
          <a:xfrm>
            <a:off x="150812" y="572924"/>
            <a:ext cx="1066800" cy="852419"/>
          </a:xfrm>
          <a:prstGeom prst="rect">
            <a:avLst/>
          </a:prstGeom>
          <a:ln w="15875">
            <a:solidFill>
              <a:schemeClr val="bg1"/>
            </a:solidFill>
          </a:ln>
        </p:spPr>
      </p:pic>
      <p:sp>
        <p:nvSpPr>
          <p:cNvPr id="7" name="TextBox 6">
            <a:extLst>
              <a:ext uri="{FF2B5EF4-FFF2-40B4-BE49-F238E27FC236}">
                <a16:creationId xmlns:a16="http://schemas.microsoft.com/office/drawing/2014/main" id="{62A2C8B8-E56D-4310-A57F-BE46250359E8}"/>
              </a:ext>
            </a:extLst>
          </p:cNvPr>
          <p:cNvSpPr txBox="1"/>
          <p:nvPr/>
        </p:nvSpPr>
        <p:spPr>
          <a:xfrm>
            <a:off x="1903412" y="1981908"/>
            <a:ext cx="4870471" cy="3036344"/>
          </a:xfrm>
          <a:prstGeom prst="rect">
            <a:avLst/>
          </a:prstGeom>
          <a:noFill/>
        </p:spPr>
        <p:txBody>
          <a:bodyPr wrap="square">
            <a:spAutoFit/>
          </a:bodyPr>
          <a:lstStyle/>
          <a:p>
            <a:pPr marR="0" lvl="0">
              <a:lnSpc>
                <a:spcPct val="115000"/>
              </a:lnSpc>
              <a:spcBef>
                <a:spcPts val="0"/>
              </a:spcBef>
              <a:spcAft>
                <a:spcPts val="10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What are 3 words you use in your tours that might be considered jargon—terms or abbreviations that you might commonly use but which might not be familiar to guests?</a:t>
            </a:r>
          </a:p>
        </p:txBody>
      </p:sp>
      <p:sp>
        <p:nvSpPr>
          <p:cNvPr id="4" name="Rectangle 3">
            <a:extLst>
              <a:ext uri="{FF2B5EF4-FFF2-40B4-BE49-F238E27FC236}">
                <a16:creationId xmlns:a16="http://schemas.microsoft.com/office/drawing/2014/main" id="{CA9D7928-9C7B-405D-BB41-F81F946778A7}"/>
              </a:ext>
            </a:extLst>
          </p:cNvPr>
          <p:cNvSpPr/>
          <p:nvPr/>
        </p:nvSpPr>
        <p:spPr>
          <a:xfrm rot="21335828">
            <a:off x="8151812" y="2362200"/>
            <a:ext cx="2819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2"/>
                </a:solidFill>
              </a:rPr>
              <a:t>1.</a:t>
            </a:r>
          </a:p>
          <a:p>
            <a:endParaRPr lang="en-US" sz="2800" dirty="0">
              <a:solidFill>
                <a:schemeClr val="tx2"/>
              </a:solidFill>
            </a:endParaRPr>
          </a:p>
          <a:p>
            <a:r>
              <a:rPr lang="en-US" sz="2800" dirty="0">
                <a:solidFill>
                  <a:schemeClr val="tx2"/>
                </a:solidFill>
              </a:rPr>
              <a:t>2.</a:t>
            </a:r>
          </a:p>
          <a:p>
            <a:pPr algn="ctr"/>
            <a:endParaRPr lang="en-US" sz="2800" dirty="0">
              <a:solidFill>
                <a:schemeClr val="tx2"/>
              </a:solidFill>
            </a:endParaRPr>
          </a:p>
          <a:p>
            <a:r>
              <a:rPr lang="en-US" sz="2800" dirty="0">
                <a:solidFill>
                  <a:schemeClr val="tx2"/>
                </a:solidFill>
              </a:rPr>
              <a:t>3.</a:t>
            </a:r>
          </a:p>
        </p:txBody>
      </p:sp>
    </p:spTree>
    <p:extLst>
      <p:ext uri="{BB962C8B-B14F-4D97-AF65-F5344CB8AC3E}">
        <p14:creationId xmlns:p14="http://schemas.microsoft.com/office/powerpoint/2010/main" val="80391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pPr>
              <a:lnSpc>
                <a:spcPct val="150000"/>
              </a:lnSpc>
            </a:pPr>
            <a:br>
              <a:rPr lang="en-US" dirty="0"/>
            </a:br>
            <a:r>
              <a:rPr lang="en-US" sz="2700" dirty="0"/>
              <a:t>Use plain, simple language</a:t>
            </a:r>
            <a:br>
              <a:rPr lang="en-US" dirty="0"/>
            </a:br>
            <a:r>
              <a:rPr lang="en-US" dirty="0"/>
              <a:t>Avoiding or Defining Jargon</a:t>
            </a:r>
          </a:p>
        </p:txBody>
      </p:sp>
      <p:pic>
        <p:nvPicPr>
          <p:cNvPr id="3" name="Picture 2" descr="A picture containing text, clipart, screenshot&#10;&#10;Description automatically generated">
            <a:extLst>
              <a:ext uri="{FF2B5EF4-FFF2-40B4-BE49-F238E27FC236}">
                <a16:creationId xmlns:a16="http://schemas.microsoft.com/office/drawing/2014/main" id="{5BDDD7CA-C952-4535-9657-23E6ABF992B3}"/>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
        <p:nvSpPr>
          <p:cNvPr id="2" name="TextBox 1">
            <a:extLst>
              <a:ext uri="{FF2B5EF4-FFF2-40B4-BE49-F238E27FC236}">
                <a16:creationId xmlns:a16="http://schemas.microsoft.com/office/drawing/2014/main" id="{27E0E3CF-CB97-4187-8206-A32AEEA015B4}"/>
              </a:ext>
            </a:extLst>
          </p:cNvPr>
          <p:cNvSpPr txBox="1"/>
          <p:nvPr/>
        </p:nvSpPr>
        <p:spPr>
          <a:xfrm>
            <a:off x="2055812" y="1981200"/>
            <a:ext cx="9220200" cy="4751878"/>
          </a:xfrm>
          <a:prstGeom prst="rect">
            <a:avLst/>
          </a:prstGeom>
          <a:noFill/>
        </p:spPr>
        <p:txBody>
          <a:bodyPr wrap="square" numCol="2" rtlCol="0">
            <a:spAutoFit/>
          </a:bodyPr>
          <a:lstStyle/>
          <a:p>
            <a:endParaRPr lang="en-US" dirty="0"/>
          </a:p>
          <a:p>
            <a:pPr>
              <a:lnSpc>
                <a:spcPts val="3800"/>
              </a:lnSpc>
            </a:pPr>
            <a:r>
              <a:rPr lang="en-US" sz="2800" dirty="0"/>
              <a:t>Curvilinear</a:t>
            </a:r>
          </a:p>
          <a:p>
            <a:pPr>
              <a:lnSpc>
                <a:spcPts val="3800"/>
              </a:lnSpc>
            </a:pPr>
            <a:r>
              <a:rPr lang="en-US" sz="2800" dirty="0"/>
              <a:t>Organic Architecture</a:t>
            </a:r>
          </a:p>
          <a:p>
            <a:pPr>
              <a:lnSpc>
                <a:spcPts val="3800"/>
              </a:lnSpc>
            </a:pPr>
            <a:r>
              <a:rPr lang="en-US" sz="2800" dirty="0"/>
              <a:t>Shelter/freedom</a:t>
            </a:r>
          </a:p>
          <a:p>
            <a:pPr>
              <a:lnSpc>
                <a:spcPts val="3800"/>
              </a:lnSpc>
            </a:pPr>
            <a:r>
              <a:rPr lang="en-US" sz="2800" dirty="0"/>
              <a:t>Compression/Release</a:t>
            </a:r>
          </a:p>
          <a:p>
            <a:pPr>
              <a:lnSpc>
                <a:spcPts val="3800"/>
              </a:lnSpc>
            </a:pPr>
            <a:r>
              <a:rPr lang="en-US" sz="2800" dirty="0"/>
              <a:t>Breaking the box</a:t>
            </a:r>
          </a:p>
          <a:p>
            <a:pPr>
              <a:lnSpc>
                <a:spcPts val="3800"/>
              </a:lnSpc>
            </a:pPr>
            <a:r>
              <a:rPr lang="en-US" sz="2800" dirty="0"/>
              <a:t>Harmonious environment</a:t>
            </a:r>
          </a:p>
          <a:p>
            <a:pPr>
              <a:lnSpc>
                <a:spcPts val="3800"/>
              </a:lnSpc>
            </a:pPr>
            <a:r>
              <a:rPr lang="en-US" sz="2800"/>
              <a:t>Indirect </a:t>
            </a:r>
            <a:r>
              <a:rPr lang="en-US" sz="2800" dirty="0"/>
              <a:t>lighting</a:t>
            </a:r>
          </a:p>
          <a:p>
            <a:pPr>
              <a:lnSpc>
                <a:spcPts val="3800"/>
              </a:lnSpc>
            </a:pPr>
            <a:endParaRPr lang="en-US" sz="2800" dirty="0"/>
          </a:p>
          <a:p>
            <a:pPr>
              <a:lnSpc>
                <a:spcPts val="3800"/>
              </a:lnSpc>
            </a:pPr>
            <a:endParaRPr lang="en-US" sz="2800" dirty="0"/>
          </a:p>
          <a:p>
            <a:pPr>
              <a:lnSpc>
                <a:spcPts val="3800"/>
              </a:lnSpc>
            </a:pPr>
            <a:endParaRPr lang="en-US" sz="2800" dirty="0"/>
          </a:p>
          <a:p>
            <a:pPr>
              <a:lnSpc>
                <a:spcPts val="3800"/>
              </a:lnSpc>
            </a:pPr>
            <a:r>
              <a:rPr lang="en-US" sz="2800" dirty="0"/>
              <a:t>Usonians</a:t>
            </a:r>
          </a:p>
          <a:p>
            <a:pPr>
              <a:lnSpc>
                <a:spcPts val="3800"/>
              </a:lnSpc>
            </a:pPr>
            <a:r>
              <a:rPr lang="en-US" sz="2800" dirty="0"/>
              <a:t>Froebel blocks</a:t>
            </a:r>
          </a:p>
          <a:p>
            <a:pPr>
              <a:lnSpc>
                <a:spcPts val="3800"/>
              </a:lnSpc>
            </a:pPr>
            <a:r>
              <a:rPr lang="en-US" sz="2800" dirty="0"/>
              <a:t>Pendants</a:t>
            </a:r>
          </a:p>
          <a:p>
            <a:pPr>
              <a:lnSpc>
                <a:spcPts val="3800"/>
              </a:lnSpc>
            </a:pPr>
            <a:r>
              <a:rPr lang="en-US" sz="2800" dirty="0"/>
              <a:t>Green purchasing</a:t>
            </a:r>
          </a:p>
          <a:p>
            <a:pPr>
              <a:lnSpc>
                <a:spcPts val="3800"/>
              </a:lnSpc>
            </a:pPr>
            <a:r>
              <a:rPr lang="en-US" sz="2800" dirty="0"/>
              <a:t>LEED</a:t>
            </a:r>
          </a:p>
          <a:p>
            <a:pPr>
              <a:lnSpc>
                <a:spcPts val="3800"/>
              </a:lnSpc>
            </a:pPr>
            <a:r>
              <a:rPr lang="en-US" sz="2800" dirty="0"/>
              <a:t>GFRG</a:t>
            </a:r>
          </a:p>
          <a:p>
            <a:endParaRPr lang="en-US" sz="2400" dirty="0"/>
          </a:p>
          <a:p>
            <a:endParaRPr lang="en-US" sz="2400" dirty="0"/>
          </a:p>
        </p:txBody>
      </p:sp>
    </p:spTree>
    <p:extLst>
      <p:ext uri="{BB962C8B-B14F-4D97-AF65-F5344CB8AC3E}">
        <p14:creationId xmlns:p14="http://schemas.microsoft.com/office/powerpoint/2010/main" val="163063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56212" y="4527217"/>
            <a:ext cx="5793538" cy="17242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p:nvSpPr>
        <p:spPr>
          <a:xfrm>
            <a:off x="2357863" y="2673848"/>
            <a:ext cx="3539565" cy="6835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Box 2"/>
          <p:cNvSpPr txBox="1"/>
          <p:nvPr/>
        </p:nvSpPr>
        <p:spPr>
          <a:xfrm>
            <a:off x="2394870" y="2673848"/>
            <a:ext cx="5163081" cy="584776"/>
          </a:xfrm>
          <a:prstGeom prst="rect">
            <a:avLst/>
          </a:prstGeom>
          <a:noFill/>
        </p:spPr>
        <p:txBody>
          <a:bodyPr wrap="square" rtlCol="0">
            <a:spAutoFit/>
          </a:bodyPr>
          <a:lstStyle/>
          <a:p>
            <a:pPr lvl="0"/>
            <a:r>
              <a:rPr lang="en-US" sz="3200" dirty="0">
                <a:solidFill>
                  <a:srgbClr val="202124"/>
                </a:solidFill>
                <a:latin typeface="Roboto"/>
              </a:rPr>
              <a:t>Green purchasing</a:t>
            </a:r>
          </a:p>
        </p:txBody>
      </p:sp>
      <p:sp>
        <p:nvSpPr>
          <p:cNvPr id="4" name="TextBox 3"/>
          <p:cNvSpPr txBox="1"/>
          <p:nvPr/>
        </p:nvSpPr>
        <p:spPr>
          <a:xfrm>
            <a:off x="5568246" y="4549702"/>
            <a:ext cx="5921912" cy="1569660"/>
          </a:xfrm>
          <a:prstGeom prst="rect">
            <a:avLst/>
          </a:prstGeom>
          <a:noFill/>
        </p:spPr>
        <p:txBody>
          <a:bodyPr wrap="square" rtlCol="0">
            <a:spAutoFit/>
          </a:bodyPr>
          <a:lstStyle/>
          <a:p>
            <a:pPr lvl="0"/>
            <a:r>
              <a:rPr lang="en-US" sz="3200" b="0" i="0" dirty="0">
                <a:solidFill>
                  <a:srgbClr val="202124"/>
                </a:solidFill>
                <a:effectLst/>
                <a:latin typeface="Roboto"/>
              </a:rPr>
              <a:t>Purchasing products with a positive effect on our health and the environment</a:t>
            </a:r>
            <a:endParaRPr lang="en-US" sz="3200" b="1" dirty="0"/>
          </a:p>
        </p:txBody>
      </p:sp>
      <p:sp>
        <p:nvSpPr>
          <p:cNvPr id="7" name="Rectangle 6"/>
          <p:cNvSpPr/>
          <p:nvPr/>
        </p:nvSpPr>
        <p:spPr>
          <a:xfrm>
            <a:off x="5520054" y="3357393"/>
            <a:ext cx="1148716" cy="1015663"/>
          </a:xfrm>
          <a:prstGeom prst="rect">
            <a:avLst/>
          </a:prstGeom>
        </p:spPr>
        <p:txBody>
          <a:bodyPr wrap="square">
            <a:spAutoFit/>
          </a:bodyPr>
          <a:lstStyle/>
          <a:p>
            <a:r>
              <a:rPr lang="en-US" sz="6000" dirty="0">
                <a:latin typeface="Wingdings"/>
                <a:ea typeface="Wingdings"/>
                <a:cs typeface="Wingdings"/>
              </a:rPr>
              <a:t></a:t>
            </a:r>
            <a:endParaRPr lang="en-US" sz="6000" dirty="0"/>
          </a:p>
        </p:txBody>
      </p:sp>
      <p:pic>
        <p:nvPicPr>
          <p:cNvPr id="8" name="Picture 7" descr="A picture containing text, clipart, screenshot&#10;&#10;Description automatically generated">
            <a:extLst>
              <a:ext uri="{FF2B5EF4-FFF2-40B4-BE49-F238E27FC236}">
                <a16:creationId xmlns:a16="http://schemas.microsoft.com/office/drawing/2014/main" id="{D1530E75-E91A-4A37-AB40-D28CF31270E6}"/>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
        <p:nvSpPr>
          <p:cNvPr id="11" name="Title 12">
            <a:extLst>
              <a:ext uri="{FF2B5EF4-FFF2-40B4-BE49-F238E27FC236}">
                <a16:creationId xmlns:a16="http://schemas.microsoft.com/office/drawing/2014/main" id="{01CC695D-9F50-482B-A884-621693C6686F}"/>
              </a:ext>
            </a:extLst>
          </p:cNvPr>
          <p:cNvSpPr>
            <a:spLocks noGrp="1"/>
          </p:cNvSpPr>
          <p:nvPr>
            <p:ph type="title"/>
          </p:nvPr>
        </p:nvSpPr>
        <p:spPr>
          <a:xfrm>
            <a:off x="1593436" y="177800"/>
            <a:ext cx="9782801" cy="1239837"/>
          </a:xfrm>
        </p:spPr>
        <p:txBody>
          <a:bodyPr>
            <a:normAutofit fontScale="90000"/>
          </a:bodyPr>
          <a:lstStyle/>
          <a:p>
            <a:pPr>
              <a:lnSpc>
                <a:spcPct val="150000"/>
              </a:lnSpc>
            </a:pPr>
            <a:br>
              <a:rPr lang="en-US" dirty="0"/>
            </a:br>
            <a:r>
              <a:rPr lang="en-US" sz="2700" dirty="0"/>
              <a:t>Use plain, simple language</a:t>
            </a:r>
            <a:br>
              <a:rPr lang="en-US" dirty="0"/>
            </a:br>
            <a:r>
              <a:rPr lang="en-US" dirty="0"/>
              <a:t>Use words familiar to visitors</a:t>
            </a:r>
          </a:p>
        </p:txBody>
      </p:sp>
    </p:spTree>
    <p:extLst>
      <p:ext uri="{BB962C8B-B14F-4D97-AF65-F5344CB8AC3E}">
        <p14:creationId xmlns:p14="http://schemas.microsoft.com/office/powerpoint/2010/main" val="67129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2" y="806472"/>
            <a:ext cx="7772400" cy="938589"/>
          </a:xfrm>
        </p:spPr>
        <p:txBody>
          <a:bodyPr>
            <a:normAutofit fontScale="90000"/>
          </a:bodyPr>
          <a:lstStyle/>
          <a:p>
            <a:r>
              <a:rPr lang="en-US" dirty="0"/>
              <a:t>What is a way to say </a:t>
            </a:r>
            <a:r>
              <a:rPr lang="en-US" b="1" dirty="0"/>
              <a:t>two </a:t>
            </a:r>
            <a:r>
              <a:rPr lang="en-US" dirty="0"/>
              <a:t>of these words in plain language?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2301347"/>
              </p:ext>
            </p:extLst>
          </p:nvPr>
        </p:nvGraphicFramePr>
        <p:xfrm>
          <a:off x="1979612" y="1922194"/>
          <a:ext cx="8229600" cy="341503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en-US" sz="2800" dirty="0"/>
                        <a:t>Pilings</a:t>
                      </a:r>
                      <a:endParaRPr lang="en-US" dirty="0"/>
                    </a:p>
                  </a:txBody>
                  <a:tcPr/>
                </a:tc>
                <a:tc>
                  <a:txBody>
                    <a:bodyPr/>
                    <a:lstStyle/>
                    <a:p>
                      <a:endParaRPr lang="en-US" sz="2800" dirty="0"/>
                    </a:p>
                  </a:txBody>
                  <a:tcPr/>
                </a:tc>
                <a:extLst>
                  <a:ext uri="{0D108BD9-81ED-4DB2-BD59-A6C34878D82A}">
                    <a16:rowId xmlns:a16="http://schemas.microsoft.com/office/drawing/2014/main" val="10001"/>
                  </a:ext>
                </a:extLst>
              </a:tr>
              <a:tr h="370840">
                <a:tc>
                  <a:txBody>
                    <a:bodyPr/>
                    <a:lstStyle/>
                    <a:p>
                      <a:pPr>
                        <a:lnSpc>
                          <a:spcPct val="130000"/>
                        </a:lnSpc>
                      </a:pPr>
                      <a:r>
                        <a:rPr lang="en-US" sz="2800" dirty="0"/>
                        <a:t>Spires</a:t>
                      </a:r>
                    </a:p>
                  </a:txBody>
                  <a:tcPr/>
                </a:tc>
                <a:tc>
                  <a:txBody>
                    <a:bodyPr/>
                    <a:lstStyle/>
                    <a:p>
                      <a:endParaRPr lang="en-US" sz="2800" dirty="0"/>
                    </a:p>
                  </a:txBody>
                  <a:tcPr/>
                </a:tc>
                <a:extLst>
                  <a:ext uri="{0D108BD9-81ED-4DB2-BD59-A6C34878D82A}">
                    <a16:rowId xmlns:a16="http://schemas.microsoft.com/office/drawing/2014/main" val="10002"/>
                  </a:ext>
                </a:extLst>
              </a:tr>
              <a:tr h="370840">
                <a:tc>
                  <a:txBody>
                    <a:bodyPr/>
                    <a:lstStyle/>
                    <a:p>
                      <a:pPr>
                        <a:lnSpc>
                          <a:spcPct val="130000"/>
                        </a:lnSpc>
                      </a:pPr>
                      <a:r>
                        <a:rPr lang="en-US" sz="2800" dirty="0"/>
                        <a:t>Indirect lighting</a:t>
                      </a:r>
                    </a:p>
                  </a:txBody>
                  <a:tcPr/>
                </a:tc>
                <a:tc>
                  <a:txBody>
                    <a:bodyPr/>
                    <a:lstStyle/>
                    <a:p>
                      <a:endParaRPr lang="en-US" sz="2800" dirty="0"/>
                    </a:p>
                  </a:txBody>
                  <a:tcPr/>
                </a:tc>
                <a:extLst>
                  <a:ext uri="{0D108BD9-81ED-4DB2-BD59-A6C34878D82A}">
                    <a16:rowId xmlns:a16="http://schemas.microsoft.com/office/drawing/2014/main" val="10003"/>
                  </a:ext>
                </a:extLst>
              </a:tr>
              <a:tr h="370840">
                <a:tc>
                  <a:txBody>
                    <a:bodyPr/>
                    <a:lstStyle/>
                    <a:p>
                      <a:pPr>
                        <a:lnSpc>
                          <a:spcPct val="130000"/>
                        </a:lnSpc>
                      </a:pPr>
                      <a:r>
                        <a:rPr lang="en-US" sz="2800" dirty="0"/>
                        <a:t>Saucer light</a:t>
                      </a:r>
                    </a:p>
                  </a:txBody>
                  <a:tcPr/>
                </a:tc>
                <a:tc>
                  <a:txBody>
                    <a:bodyPr/>
                    <a:lstStyle/>
                    <a:p>
                      <a:endParaRPr lang="en-US" sz="2800" dirty="0"/>
                    </a:p>
                  </a:txBody>
                  <a:tcPr/>
                </a:tc>
                <a:extLst>
                  <a:ext uri="{0D108BD9-81ED-4DB2-BD59-A6C34878D82A}">
                    <a16:rowId xmlns:a16="http://schemas.microsoft.com/office/drawing/2014/main" val="10004"/>
                  </a:ext>
                </a:extLst>
              </a:tr>
              <a:tr h="370840">
                <a:tc>
                  <a:txBody>
                    <a:bodyPr/>
                    <a:lstStyle/>
                    <a:p>
                      <a:pPr>
                        <a:lnSpc>
                          <a:spcPct val="130000"/>
                        </a:lnSpc>
                      </a:pPr>
                      <a:r>
                        <a:rPr lang="en-US" sz="2800" dirty="0"/>
                        <a:t>Sconces</a:t>
                      </a:r>
                    </a:p>
                  </a:txBody>
                  <a:tcPr/>
                </a:tc>
                <a:tc>
                  <a:txBody>
                    <a:bodyPr/>
                    <a:lstStyle/>
                    <a:p>
                      <a:endParaRPr lang="en-US" sz="2800" dirty="0"/>
                    </a:p>
                  </a:txBody>
                  <a:tcPr/>
                </a:tc>
                <a:extLst>
                  <a:ext uri="{0D108BD9-81ED-4DB2-BD59-A6C34878D82A}">
                    <a16:rowId xmlns:a16="http://schemas.microsoft.com/office/drawing/2014/main" val="10005"/>
                  </a:ext>
                </a:extLst>
              </a:tr>
            </a:tbl>
          </a:graphicData>
        </a:graphic>
      </p:graphicFrame>
      <p:pic>
        <p:nvPicPr>
          <p:cNvPr id="5" name="Picture 4" descr="A picture containing text, clipart, screenshot&#10;&#10;Description automatically generated">
            <a:extLst>
              <a:ext uri="{FF2B5EF4-FFF2-40B4-BE49-F238E27FC236}">
                <a16:creationId xmlns:a16="http://schemas.microsoft.com/office/drawing/2014/main" id="{DFA855BF-B79F-432E-B83C-545694A24572}"/>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
        <p:nvSpPr>
          <p:cNvPr id="6" name="Title 12">
            <a:extLst>
              <a:ext uri="{FF2B5EF4-FFF2-40B4-BE49-F238E27FC236}">
                <a16:creationId xmlns:a16="http://schemas.microsoft.com/office/drawing/2014/main" id="{5361353F-7A34-4B8E-957A-F8F4B9A61016}"/>
              </a:ext>
            </a:extLst>
          </p:cNvPr>
          <p:cNvSpPr txBox="1">
            <a:spLocks/>
          </p:cNvSpPr>
          <p:nvPr/>
        </p:nvSpPr>
        <p:spPr>
          <a:xfrm>
            <a:off x="1827212" y="-574568"/>
            <a:ext cx="9782801" cy="123983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a:lnSpc>
                <a:spcPct val="150000"/>
              </a:lnSpc>
            </a:pPr>
            <a:r>
              <a:rPr lang="en-US" sz="2400" i="1" dirty="0"/>
              <a:t>Use plain, simple language </a:t>
            </a:r>
            <a:endParaRPr lang="en-US" dirty="0"/>
          </a:p>
        </p:txBody>
      </p:sp>
    </p:spTree>
    <p:extLst>
      <p:ext uri="{BB962C8B-B14F-4D97-AF65-F5344CB8AC3E}">
        <p14:creationId xmlns:p14="http://schemas.microsoft.com/office/powerpoint/2010/main" val="1987487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80237" y="3430452"/>
            <a:ext cx="6096000" cy="32497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Rectangle 1"/>
          <p:cNvSpPr/>
          <p:nvPr/>
        </p:nvSpPr>
        <p:spPr>
          <a:xfrm>
            <a:off x="1827212" y="1758836"/>
            <a:ext cx="4156742" cy="5514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Box 2"/>
          <p:cNvSpPr txBox="1"/>
          <p:nvPr/>
        </p:nvSpPr>
        <p:spPr>
          <a:xfrm>
            <a:off x="1937670" y="1732546"/>
            <a:ext cx="4156742" cy="584776"/>
          </a:xfrm>
          <a:prstGeom prst="rect">
            <a:avLst/>
          </a:prstGeom>
          <a:noFill/>
        </p:spPr>
        <p:txBody>
          <a:bodyPr wrap="square" rtlCol="0">
            <a:spAutoFit/>
          </a:bodyPr>
          <a:lstStyle/>
          <a:p>
            <a:pPr lvl="0"/>
            <a:r>
              <a:rPr lang="en-US" sz="3200" dirty="0">
                <a:solidFill>
                  <a:srgbClr val="202124"/>
                </a:solidFill>
                <a:latin typeface="Roboto"/>
              </a:rPr>
              <a:t>Compression/release</a:t>
            </a:r>
          </a:p>
        </p:txBody>
      </p:sp>
      <p:sp>
        <p:nvSpPr>
          <p:cNvPr id="4" name="TextBox 3"/>
          <p:cNvSpPr txBox="1"/>
          <p:nvPr/>
        </p:nvSpPr>
        <p:spPr>
          <a:xfrm>
            <a:off x="5520054" y="3525996"/>
            <a:ext cx="5921912" cy="2554545"/>
          </a:xfrm>
          <a:prstGeom prst="rect">
            <a:avLst/>
          </a:prstGeom>
          <a:noFill/>
        </p:spPr>
        <p:txBody>
          <a:bodyPr wrap="square" rtlCol="0">
            <a:spAutoFit/>
          </a:bodyPr>
          <a:lstStyle/>
          <a:p>
            <a:pPr lvl="0"/>
            <a:r>
              <a:rPr lang="en-US" sz="3200" b="0" i="0" dirty="0">
                <a:solidFill>
                  <a:srgbClr val="202124"/>
                </a:solidFill>
                <a:effectLst/>
                <a:latin typeface="Roboto"/>
              </a:rPr>
              <a:t>Here you see an effect called comprehension/release. You see a lower ceiling when you enter, then a few steps later the ceiling rises dramatically.</a:t>
            </a:r>
            <a:endParaRPr lang="en-US" sz="3200" b="1" dirty="0"/>
          </a:p>
        </p:txBody>
      </p:sp>
      <p:sp>
        <p:nvSpPr>
          <p:cNvPr id="7" name="Rectangle 6"/>
          <p:cNvSpPr/>
          <p:nvPr/>
        </p:nvSpPr>
        <p:spPr>
          <a:xfrm>
            <a:off x="4426567" y="2310300"/>
            <a:ext cx="1148716" cy="1015663"/>
          </a:xfrm>
          <a:prstGeom prst="rect">
            <a:avLst/>
          </a:prstGeom>
        </p:spPr>
        <p:txBody>
          <a:bodyPr wrap="square">
            <a:spAutoFit/>
          </a:bodyPr>
          <a:lstStyle/>
          <a:p>
            <a:r>
              <a:rPr lang="en-US" sz="6000" dirty="0">
                <a:latin typeface="Wingdings"/>
                <a:ea typeface="Wingdings"/>
                <a:cs typeface="Wingdings"/>
              </a:rPr>
              <a:t></a:t>
            </a:r>
            <a:endParaRPr lang="en-US" sz="6000" dirty="0"/>
          </a:p>
        </p:txBody>
      </p:sp>
      <p:pic>
        <p:nvPicPr>
          <p:cNvPr id="8" name="Picture 7" descr="A picture containing text, clipart, screenshot&#10;&#10;Description automatically generated">
            <a:extLst>
              <a:ext uri="{FF2B5EF4-FFF2-40B4-BE49-F238E27FC236}">
                <a16:creationId xmlns:a16="http://schemas.microsoft.com/office/drawing/2014/main" id="{D1530E75-E91A-4A37-AB40-D28CF31270E6}"/>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
        <p:nvSpPr>
          <p:cNvPr id="11" name="Title 12">
            <a:extLst>
              <a:ext uri="{FF2B5EF4-FFF2-40B4-BE49-F238E27FC236}">
                <a16:creationId xmlns:a16="http://schemas.microsoft.com/office/drawing/2014/main" id="{01CC695D-9F50-482B-A884-621693C6686F}"/>
              </a:ext>
            </a:extLst>
          </p:cNvPr>
          <p:cNvSpPr>
            <a:spLocks noGrp="1"/>
          </p:cNvSpPr>
          <p:nvPr>
            <p:ph type="title"/>
          </p:nvPr>
        </p:nvSpPr>
        <p:spPr>
          <a:xfrm>
            <a:off x="1593436" y="177800"/>
            <a:ext cx="9782801" cy="1239837"/>
          </a:xfrm>
        </p:spPr>
        <p:txBody>
          <a:bodyPr>
            <a:normAutofit fontScale="90000"/>
          </a:bodyPr>
          <a:lstStyle/>
          <a:p>
            <a:pPr>
              <a:lnSpc>
                <a:spcPct val="150000"/>
              </a:lnSpc>
            </a:pPr>
            <a:br>
              <a:rPr lang="en-US" dirty="0"/>
            </a:br>
            <a:r>
              <a:rPr lang="en-US" sz="2700" dirty="0"/>
              <a:t>Use plain, simple language</a:t>
            </a:r>
            <a:br>
              <a:rPr lang="en-US" dirty="0"/>
            </a:br>
            <a:r>
              <a:rPr lang="en-US" dirty="0"/>
              <a:t>Defining or illustrating terms visitors should know</a:t>
            </a:r>
          </a:p>
        </p:txBody>
      </p:sp>
    </p:spTree>
    <p:extLst>
      <p:ext uri="{BB962C8B-B14F-4D97-AF65-F5344CB8AC3E}">
        <p14:creationId xmlns:p14="http://schemas.microsoft.com/office/powerpoint/2010/main" val="1624523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2" y="806472"/>
            <a:ext cx="7772400" cy="938589"/>
          </a:xfrm>
        </p:spPr>
        <p:txBody>
          <a:bodyPr>
            <a:normAutofit fontScale="90000"/>
          </a:bodyPr>
          <a:lstStyle/>
          <a:p>
            <a:r>
              <a:rPr lang="en-US" dirty="0"/>
              <a:t>What is a way to define or illustrate </a:t>
            </a:r>
            <a:r>
              <a:rPr lang="en-US" b="1" dirty="0"/>
              <a:t>two</a:t>
            </a:r>
            <a:r>
              <a:rPr lang="en-US" dirty="0"/>
              <a:t> of these words in plain language?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2189656"/>
              </p:ext>
            </p:extLst>
          </p:nvPr>
        </p:nvGraphicFramePr>
        <p:xfrm>
          <a:off x="2055812" y="2277284"/>
          <a:ext cx="8229600" cy="283565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30000"/>
                        </a:lnSpc>
                        <a:spcBef>
                          <a:spcPts val="0"/>
                        </a:spcBef>
                        <a:spcAft>
                          <a:spcPts val="0"/>
                        </a:spcAft>
                        <a:buClrTx/>
                        <a:buSzTx/>
                        <a:buFontTx/>
                        <a:buNone/>
                        <a:tabLst/>
                        <a:defRPr/>
                      </a:pPr>
                      <a:r>
                        <a:rPr lang="en-US" sz="2800" kern="1200" dirty="0">
                          <a:solidFill>
                            <a:schemeClr val="dk1"/>
                          </a:solidFill>
                          <a:latin typeface="+mn-lt"/>
                          <a:ea typeface="+mn-ea"/>
                          <a:cs typeface="+mn-cs"/>
                        </a:rPr>
                        <a:t>Organic architecture</a:t>
                      </a:r>
                    </a:p>
                  </a:txBody>
                  <a:tcPr/>
                </a:tc>
                <a:tc>
                  <a:txBody>
                    <a:bodyPr/>
                    <a:lstStyle/>
                    <a:p>
                      <a:endParaRPr lang="en-US" sz="2800"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2800" kern="1200" dirty="0">
                          <a:solidFill>
                            <a:schemeClr val="dk1"/>
                          </a:solidFill>
                          <a:latin typeface="+mn-lt"/>
                          <a:ea typeface="+mn-ea"/>
                          <a:cs typeface="+mn-cs"/>
                        </a:rPr>
                        <a:t>Curvilinear</a:t>
                      </a:r>
                    </a:p>
                  </a:txBody>
                  <a:tcPr/>
                </a:tc>
                <a:tc>
                  <a:txBody>
                    <a:bodyPr/>
                    <a:lstStyle/>
                    <a:p>
                      <a:endParaRPr lang="en-US" sz="2800" dirty="0"/>
                    </a:p>
                  </a:txBody>
                  <a:tcPr/>
                </a:tc>
                <a:extLst>
                  <a:ext uri="{0D108BD9-81ED-4DB2-BD59-A6C34878D82A}">
                    <a16:rowId xmlns:a16="http://schemas.microsoft.com/office/drawing/2014/main" val="10002"/>
                  </a:ext>
                </a:extLst>
              </a:tr>
              <a:tr h="370840">
                <a:tc>
                  <a:txBody>
                    <a:bodyPr/>
                    <a:lstStyle/>
                    <a:p>
                      <a:pPr>
                        <a:lnSpc>
                          <a:spcPct val="130000"/>
                        </a:lnSpc>
                      </a:pPr>
                      <a:r>
                        <a:rPr lang="en-US" sz="2800" kern="1200" dirty="0">
                          <a:solidFill>
                            <a:schemeClr val="dk1"/>
                          </a:solidFill>
                          <a:latin typeface="+mn-lt"/>
                          <a:ea typeface="+mn-ea"/>
                          <a:cs typeface="+mn-cs"/>
                        </a:rPr>
                        <a:t>Pendants</a:t>
                      </a:r>
                    </a:p>
                  </a:txBody>
                  <a:tcPr/>
                </a:tc>
                <a:tc>
                  <a:txBody>
                    <a:bodyPr/>
                    <a:lstStyle/>
                    <a:p>
                      <a:endParaRPr lang="en-US" sz="2800" dirty="0"/>
                    </a:p>
                  </a:txBody>
                  <a:tcPr/>
                </a:tc>
                <a:extLst>
                  <a:ext uri="{0D108BD9-81ED-4DB2-BD59-A6C34878D82A}">
                    <a16:rowId xmlns:a16="http://schemas.microsoft.com/office/drawing/2014/main" val="10003"/>
                  </a:ext>
                </a:extLst>
              </a:tr>
              <a:tr h="370840">
                <a:tc>
                  <a:txBody>
                    <a:bodyPr/>
                    <a:lstStyle/>
                    <a:p>
                      <a:pPr>
                        <a:lnSpc>
                          <a:spcPct val="130000"/>
                        </a:lnSpc>
                      </a:pPr>
                      <a:r>
                        <a:rPr lang="en-US" sz="2800" kern="1200" dirty="0">
                          <a:solidFill>
                            <a:schemeClr val="dk1"/>
                          </a:solidFill>
                          <a:latin typeface="+mn-lt"/>
                          <a:ea typeface="+mn-ea"/>
                          <a:cs typeface="+mn-cs"/>
                        </a:rPr>
                        <a:t>Natural materials</a:t>
                      </a:r>
                    </a:p>
                  </a:txBody>
                  <a:tcPr/>
                </a:tc>
                <a:tc>
                  <a:txBody>
                    <a:bodyPr/>
                    <a:lstStyle/>
                    <a:p>
                      <a:endParaRPr lang="en-US" sz="2800" dirty="0"/>
                    </a:p>
                  </a:txBody>
                  <a:tcPr/>
                </a:tc>
                <a:extLst>
                  <a:ext uri="{0D108BD9-81ED-4DB2-BD59-A6C34878D82A}">
                    <a16:rowId xmlns:a16="http://schemas.microsoft.com/office/drawing/2014/main" val="10004"/>
                  </a:ext>
                </a:extLst>
              </a:tr>
            </a:tbl>
          </a:graphicData>
        </a:graphic>
      </p:graphicFrame>
      <p:pic>
        <p:nvPicPr>
          <p:cNvPr id="5" name="Picture 4" descr="A picture containing text, clipart, screenshot&#10;&#10;Description automatically generated">
            <a:extLst>
              <a:ext uri="{FF2B5EF4-FFF2-40B4-BE49-F238E27FC236}">
                <a16:creationId xmlns:a16="http://schemas.microsoft.com/office/drawing/2014/main" id="{DFA855BF-B79F-432E-B83C-545694A24572}"/>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
        <p:nvSpPr>
          <p:cNvPr id="6" name="Title 12">
            <a:extLst>
              <a:ext uri="{FF2B5EF4-FFF2-40B4-BE49-F238E27FC236}">
                <a16:creationId xmlns:a16="http://schemas.microsoft.com/office/drawing/2014/main" id="{5361353F-7A34-4B8E-957A-F8F4B9A61016}"/>
              </a:ext>
            </a:extLst>
          </p:cNvPr>
          <p:cNvSpPr txBox="1">
            <a:spLocks/>
          </p:cNvSpPr>
          <p:nvPr/>
        </p:nvSpPr>
        <p:spPr>
          <a:xfrm>
            <a:off x="1790988" y="138005"/>
            <a:ext cx="9782801" cy="123983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a:lnSpc>
                <a:spcPct val="150000"/>
              </a:lnSpc>
            </a:pPr>
            <a:r>
              <a:rPr lang="en-US" sz="2400" i="1" dirty="0"/>
              <a:t>Use plain, simple language </a:t>
            </a:r>
            <a:br>
              <a:rPr lang="en-US" dirty="0"/>
            </a:br>
            <a:endParaRPr lang="en-US" dirty="0"/>
          </a:p>
        </p:txBody>
      </p:sp>
    </p:spTree>
    <p:extLst>
      <p:ext uri="{BB962C8B-B14F-4D97-AF65-F5344CB8AC3E}">
        <p14:creationId xmlns:p14="http://schemas.microsoft.com/office/powerpoint/2010/main" val="85825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979612" y="348448"/>
            <a:ext cx="8308975" cy="990600"/>
          </a:xfrm>
        </p:spPr>
        <p:txBody>
          <a:bodyPr>
            <a:normAutofit/>
          </a:bodyPr>
          <a:lstStyle/>
          <a:p>
            <a:pPr eaLnBrk="1" hangingPunct="1"/>
            <a:r>
              <a:rPr lang="en-US" altLang="en-US" dirty="0">
                <a:solidFill>
                  <a:srgbClr val="002060"/>
                </a:solidFill>
              </a:rPr>
              <a:t>Use one-idea sentences</a:t>
            </a:r>
          </a:p>
        </p:txBody>
      </p:sp>
      <p:sp>
        <p:nvSpPr>
          <p:cNvPr id="110595" name="Rectangle 3"/>
          <p:cNvSpPr>
            <a:spLocks noGrp="1" noChangeArrowheads="1"/>
          </p:cNvSpPr>
          <p:nvPr>
            <p:ph sz="quarter" idx="1"/>
          </p:nvPr>
        </p:nvSpPr>
        <p:spPr>
          <a:xfrm>
            <a:off x="2135186" y="1600200"/>
            <a:ext cx="8607425" cy="4909352"/>
          </a:xfrm>
        </p:spPr>
        <p:txBody>
          <a:bodyPr>
            <a:normAutofit lnSpcReduction="10000"/>
          </a:bodyPr>
          <a:lstStyle/>
          <a:p>
            <a:pPr marL="0" indent="0" eaLnBrk="1" hangingPunct="1">
              <a:buNone/>
              <a:defRPr/>
            </a:pPr>
            <a:r>
              <a:rPr lang="en-US" sz="3200" dirty="0">
                <a:solidFill>
                  <a:srgbClr val="C00000"/>
                </a:solidFill>
                <a:effectLst/>
                <a:latin typeface="Calibri"/>
                <a:ea typeface="ＭＳ Ｐゴシック" charset="0"/>
                <a:cs typeface="Calibri"/>
              </a:rPr>
              <a:t>No: </a:t>
            </a:r>
            <a:r>
              <a:rPr lang="en-US" sz="3200" dirty="0">
                <a:solidFill>
                  <a:srgbClr val="474747"/>
                </a:solidFill>
                <a:effectLst/>
                <a:latin typeface="Calibri"/>
                <a:ea typeface="ＭＳ Ｐゴシック" charset="0"/>
                <a:cs typeface="Calibri"/>
              </a:rPr>
              <a:t>The rooftop garden, which has nearly 11,000 donated tiles, allows public access and community events and was designed to make sure rainwater drains and plants and trees could grow. </a:t>
            </a:r>
            <a:br>
              <a:rPr lang="en-US" sz="3200" dirty="0">
                <a:solidFill>
                  <a:srgbClr val="474747"/>
                </a:solidFill>
                <a:effectLst/>
                <a:latin typeface="Calibri"/>
                <a:ea typeface="ＭＳ Ｐゴシック" charset="0"/>
                <a:cs typeface="Calibri"/>
              </a:rPr>
            </a:br>
            <a:endParaRPr lang="en-US" sz="3200" dirty="0">
              <a:solidFill>
                <a:srgbClr val="474747"/>
              </a:solidFill>
              <a:effectLst/>
              <a:latin typeface="Calibri"/>
              <a:ea typeface="ＭＳ Ｐゴシック" charset="0"/>
              <a:cs typeface="Calibri"/>
            </a:endParaRPr>
          </a:p>
          <a:p>
            <a:pPr marL="0" indent="0" eaLnBrk="1" hangingPunct="1">
              <a:buNone/>
              <a:defRPr/>
            </a:pPr>
            <a:r>
              <a:rPr lang="en-US" sz="3200" dirty="0">
                <a:solidFill>
                  <a:srgbClr val="C00000"/>
                </a:solidFill>
                <a:effectLst/>
                <a:latin typeface="Calibri"/>
                <a:ea typeface="ＭＳ Ｐゴシック" charset="0"/>
                <a:cs typeface="Calibri"/>
              </a:rPr>
              <a:t>Yes: </a:t>
            </a:r>
            <a:r>
              <a:rPr lang="en-US" sz="3200" dirty="0">
                <a:solidFill>
                  <a:srgbClr val="474747"/>
                </a:solidFill>
                <a:effectLst/>
                <a:latin typeface="Calibri"/>
                <a:ea typeface="ＭＳ Ｐゴシック" charset="0"/>
                <a:cs typeface="Calibri"/>
              </a:rPr>
              <a:t>The Rooftop Garden was designed for public access and community events. Its unique construction effectively drains rainwater. The structure supports planters for trees and other plants. The floor includes nearly 11,000 donated tiles.</a:t>
            </a:r>
            <a:endParaRPr lang="en-US" altLang="en-US" sz="3200" dirty="0"/>
          </a:p>
          <a:p>
            <a:pPr eaLnBrk="1" hangingPunct="1">
              <a:buFontTx/>
              <a:buNone/>
            </a:pPr>
            <a:endParaRPr lang="en-US" altLang="en-US" dirty="0"/>
          </a:p>
        </p:txBody>
      </p:sp>
      <p:pic>
        <p:nvPicPr>
          <p:cNvPr id="7" name="Picture 6" descr="A picture containing text, clipart, screenshot&#10;&#10;Description automatically generated">
            <a:extLst>
              <a:ext uri="{FF2B5EF4-FFF2-40B4-BE49-F238E27FC236}">
                <a16:creationId xmlns:a16="http://schemas.microsoft.com/office/drawing/2014/main" id="{FA3BEBF5-1EE0-401F-AD75-1BF6B0715DCB}"/>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
        <p:nvSpPr>
          <p:cNvPr id="5" name="Title 12">
            <a:extLst>
              <a:ext uri="{FF2B5EF4-FFF2-40B4-BE49-F238E27FC236}">
                <a16:creationId xmlns:a16="http://schemas.microsoft.com/office/drawing/2014/main" id="{7E97C232-56A3-4402-8988-BC7B3CBA9F80}"/>
              </a:ext>
            </a:extLst>
          </p:cNvPr>
          <p:cNvSpPr txBox="1">
            <a:spLocks/>
          </p:cNvSpPr>
          <p:nvPr/>
        </p:nvSpPr>
        <p:spPr>
          <a:xfrm>
            <a:off x="1593436" y="177800"/>
            <a:ext cx="9782801" cy="1239837"/>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a:lnSpc>
                <a:spcPct val="150000"/>
              </a:lnSpc>
            </a:pPr>
            <a:r>
              <a:rPr lang="en-US" sz="2400" i="1" dirty="0"/>
              <a:t>Use plain, simple language </a:t>
            </a:r>
            <a:br>
              <a:rPr lang="en-US" dirty="0"/>
            </a:br>
            <a:endParaRPr lang="en-US" dirty="0"/>
          </a:p>
        </p:txBody>
      </p:sp>
    </p:spTree>
    <p:extLst>
      <p:ext uri="{BB962C8B-B14F-4D97-AF65-F5344CB8AC3E}">
        <p14:creationId xmlns:p14="http://schemas.microsoft.com/office/powerpoint/2010/main" val="3013709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numbers</a:t>
            </a:r>
          </a:p>
        </p:txBody>
      </p:sp>
      <p:sp>
        <p:nvSpPr>
          <p:cNvPr id="5" name="Text Placeholder 4"/>
          <p:cNvSpPr>
            <a:spLocks noGrp="1"/>
          </p:cNvSpPr>
          <p:nvPr>
            <p:ph type="body" idx="1"/>
          </p:nvPr>
        </p:nvSpPr>
        <p:spPr/>
        <p:txBody>
          <a:bodyPr/>
          <a:lstStyle/>
          <a:p>
            <a:endParaRPr lang="en-US"/>
          </a:p>
        </p:txBody>
      </p:sp>
      <p:pic>
        <p:nvPicPr>
          <p:cNvPr id="4" name="Picture 3" descr="A picture containing text, clipart, screenshot&#10;&#10;Description automatically generated">
            <a:extLst>
              <a:ext uri="{FF2B5EF4-FFF2-40B4-BE49-F238E27FC236}">
                <a16:creationId xmlns:a16="http://schemas.microsoft.com/office/drawing/2014/main" id="{F4451908-A2C7-4949-9966-F2FFF9ABB7A8}"/>
              </a:ext>
            </a:extLst>
          </p:cNvPr>
          <p:cNvPicPr>
            <a:picLocks noChangeAspect="1"/>
          </p:cNvPicPr>
          <p:nvPr/>
        </p:nvPicPr>
        <p:blipFill>
          <a:blip r:embed="rId2"/>
          <a:stretch>
            <a:fillRect/>
          </a:stretch>
        </p:blipFill>
        <p:spPr>
          <a:xfrm>
            <a:off x="227012" y="5638800"/>
            <a:ext cx="1447800" cy="1156855"/>
          </a:xfrm>
          <a:prstGeom prst="rect">
            <a:avLst/>
          </a:prstGeom>
          <a:ln w="19050">
            <a:solidFill>
              <a:schemeClr val="bg1"/>
            </a:solidFill>
          </a:ln>
        </p:spPr>
      </p:pic>
    </p:spTree>
    <p:extLst>
      <p:ext uri="{BB962C8B-B14F-4D97-AF65-F5344CB8AC3E}">
        <p14:creationId xmlns:p14="http://schemas.microsoft.com/office/powerpoint/2010/main" val="189007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262" y="615821"/>
            <a:ext cx="8316096" cy="938589"/>
          </a:xfrm>
        </p:spPr>
        <p:txBody>
          <a:bodyPr/>
          <a:lstStyle/>
          <a:p>
            <a:r>
              <a:rPr lang="en-US" dirty="0"/>
              <a:t>Communicating numbers</a:t>
            </a:r>
          </a:p>
        </p:txBody>
      </p:sp>
      <p:pic>
        <p:nvPicPr>
          <p:cNvPr id="12" name="Picture 11" descr="A picture containing text, clipart, screenshot&#10;&#10;Description automatically generated">
            <a:extLst>
              <a:ext uri="{FF2B5EF4-FFF2-40B4-BE49-F238E27FC236}">
                <a16:creationId xmlns:a16="http://schemas.microsoft.com/office/drawing/2014/main" id="{CA334889-845A-4BD8-847B-429863B9A7EA}"/>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
        <p:nvSpPr>
          <p:cNvPr id="9" name="TextBox 8">
            <a:extLst>
              <a:ext uri="{FF2B5EF4-FFF2-40B4-BE49-F238E27FC236}">
                <a16:creationId xmlns:a16="http://schemas.microsoft.com/office/drawing/2014/main" id="{FE36A373-BFB7-4BD7-87F1-9EF859C3C3F0}"/>
              </a:ext>
            </a:extLst>
          </p:cNvPr>
          <p:cNvSpPr txBox="1"/>
          <p:nvPr/>
        </p:nvSpPr>
        <p:spPr>
          <a:xfrm>
            <a:off x="3122612" y="2362200"/>
            <a:ext cx="7092778" cy="2862322"/>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THERE ARE 3 KINDS OF PEOPLE IN THIS WORLD…</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Those who are good at math and those who are not.</a:t>
            </a:r>
          </a:p>
        </p:txBody>
      </p:sp>
    </p:spTree>
    <p:extLst>
      <p:ext uri="{BB962C8B-B14F-4D97-AF65-F5344CB8AC3E}">
        <p14:creationId xmlns:p14="http://schemas.microsoft.com/office/powerpoint/2010/main" val="3769333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262" y="615821"/>
            <a:ext cx="8316096" cy="938589"/>
          </a:xfrm>
        </p:spPr>
        <p:txBody>
          <a:bodyPr/>
          <a:lstStyle/>
          <a:p>
            <a:r>
              <a:rPr lang="en-US" dirty="0"/>
              <a:t>Communicating numbers</a:t>
            </a:r>
          </a:p>
        </p:txBody>
      </p:sp>
      <p:sp>
        <p:nvSpPr>
          <p:cNvPr id="3" name="Content Placeholder 2"/>
          <p:cNvSpPr>
            <a:spLocks noGrp="1"/>
          </p:cNvSpPr>
          <p:nvPr>
            <p:ph idx="1"/>
          </p:nvPr>
        </p:nvSpPr>
        <p:spPr>
          <a:xfrm>
            <a:off x="1794262" y="1754999"/>
            <a:ext cx="8543905" cy="3716557"/>
          </a:xfrm>
        </p:spPr>
        <p:txBody>
          <a:bodyPr>
            <a:normAutofit/>
          </a:bodyPr>
          <a:lstStyle/>
          <a:p>
            <a:pPr marL="0" indent="0">
              <a:buNone/>
            </a:pPr>
            <a:r>
              <a:rPr lang="en-US" sz="2800" b="1" dirty="0"/>
              <a:t>Pop Quiz</a:t>
            </a:r>
          </a:p>
          <a:p>
            <a:pPr marL="514350" indent="-514350">
              <a:buFont typeface="+mj-lt"/>
              <a:buAutoNum type="arabicPeriod"/>
            </a:pPr>
            <a:r>
              <a:rPr lang="en-US" sz="2800" dirty="0"/>
              <a:t>A person entering a contest has a 1% chance of winning. If 1,000 people enter, how many would you expect to win? </a:t>
            </a:r>
            <a:br>
              <a:rPr lang="en-US" sz="2800" dirty="0"/>
            </a:br>
            <a:endParaRPr lang="en-US" sz="2800" dirty="0"/>
          </a:p>
          <a:p>
            <a:pPr marL="514350" indent="-514350">
              <a:buFont typeface="+mj-lt"/>
              <a:buAutoNum type="arabicPeriod"/>
            </a:pPr>
            <a:r>
              <a:rPr lang="en-US" sz="2800" dirty="0"/>
              <a:t>A person driving in Madison has a 1 in 1,000 chance of an auto accident. What percent of people driving will have an </a:t>
            </a:r>
            <a:r>
              <a:rPr lang="en-US" dirty="0"/>
              <a:t>accident</a:t>
            </a:r>
            <a:r>
              <a:rPr lang="en-US" sz="2800" dirty="0"/>
              <a:t>?</a:t>
            </a:r>
            <a:endParaRPr lang="en-US" sz="2800" dirty="0">
              <a:solidFill>
                <a:srgbClr val="FF0000"/>
              </a:solidFill>
            </a:endParaRPr>
          </a:p>
        </p:txBody>
      </p:sp>
      <p:sp>
        <p:nvSpPr>
          <p:cNvPr id="7" name="TextBox 6"/>
          <p:cNvSpPr txBox="1"/>
          <p:nvPr/>
        </p:nvSpPr>
        <p:spPr>
          <a:xfrm>
            <a:off x="6399212" y="3136612"/>
            <a:ext cx="2819400" cy="584775"/>
          </a:xfrm>
          <a:prstGeom prst="rect">
            <a:avLst/>
          </a:prstGeom>
          <a:noFill/>
        </p:spPr>
        <p:txBody>
          <a:bodyPr wrap="square" rtlCol="0">
            <a:spAutoFit/>
          </a:bodyPr>
          <a:lstStyle/>
          <a:p>
            <a:r>
              <a:rPr lang="en-US" sz="3200" b="1" dirty="0">
                <a:solidFill>
                  <a:srgbClr val="FF0000"/>
                </a:solidFill>
              </a:rPr>
              <a:t>Answer: 10</a:t>
            </a:r>
            <a:endParaRPr lang="en-US" sz="3200" b="1" dirty="0"/>
          </a:p>
        </p:txBody>
      </p:sp>
      <p:sp>
        <p:nvSpPr>
          <p:cNvPr id="8" name="TextBox 7"/>
          <p:cNvSpPr txBox="1"/>
          <p:nvPr/>
        </p:nvSpPr>
        <p:spPr>
          <a:xfrm>
            <a:off x="4615720" y="5632873"/>
            <a:ext cx="2912076" cy="584775"/>
          </a:xfrm>
          <a:prstGeom prst="rect">
            <a:avLst/>
          </a:prstGeom>
          <a:noFill/>
        </p:spPr>
        <p:txBody>
          <a:bodyPr wrap="square" rtlCol="0">
            <a:spAutoFit/>
          </a:bodyPr>
          <a:lstStyle/>
          <a:p>
            <a:r>
              <a:rPr lang="en-US" sz="3200" b="1" dirty="0">
                <a:solidFill>
                  <a:srgbClr val="FF0000"/>
                </a:solidFill>
              </a:rPr>
              <a:t>Answer: 0.1%</a:t>
            </a:r>
            <a:endParaRPr lang="en-US" sz="3200" b="1" dirty="0"/>
          </a:p>
        </p:txBody>
      </p:sp>
      <p:pic>
        <p:nvPicPr>
          <p:cNvPr id="12" name="Picture 11" descr="A picture containing text, clipart, screenshot&#10;&#10;Description automatically generated">
            <a:extLst>
              <a:ext uri="{FF2B5EF4-FFF2-40B4-BE49-F238E27FC236}">
                <a16:creationId xmlns:a16="http://schemas.microsoft.com/office/drawing/2014/main" id="{CA334889-845A-4BD8-847B-429863B9A7EA}"/>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140415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a:bodyPr>
          <a:lstStyle/>
          <a:p>
            <a:pPr eaLnBrk="1" hangingPunct="1"/>
            <a:r>
              <a:rPr lang="en-US" sz="3600" dirty="0">
                <a:latin typeface="Arial" charset="0"/>
              </a:rPr>
              <a:t>Adult Literacy Levels</a:t>
            </a:r>
          </a:p>
        </p:txBody>
      </p:sp>
      <p:graphicFrame>
        <p:nvGraphicFramePr>
          <p:cNvPr id="39938" name="Object 3"/>
          <p:cNvGraphicFramePr>
            <a:graphicFrameLocks noGrp="1" noChangeAspect="1"/>
          </p:cNvGraphicFramePr>
          <p:nvPr>
            <p:ph sz="half" idx="1"/>
            <p:extLst>
              <p:ext uri="{D42A27DB-BD31-4B8C-83A1-F6EECF244321}">
                <p14:modId xmlns:p14="http://schemas.microsoft.com/office/powerpoint/2010/main" val="3266076669"/>
              </p:ext>
            </p:extLst>
          </p:nvPr>
        </p:nvGraphicFramePr>
        <p:xfrm>
          <a:off x="2471737" y="2480303"/>
          <a:ext cx="7086600" cy="4199897"/>
        </p:xfrm>
        <a:graphic>
          <a:graphicData uri="http://schemas.openxmlformats.org/presentationml/2006/ole">
            <mc:AlternateContent xmlns:mc="http://schemas.openxmlformats.org/markup-compatibility/2006">
              <mc:Choice xmlns:v="urn:schemas-microsoft-com:vml" Requires="v">
                <p:oleObj name="Chart" r:id="rId3" imgW="3019349" imgH="1962302" progId="Excel.Chart.8">
                  <p:embed/>
                </p:oleObj>
              </mc:Choice>
              <mc:Fallback>
                <p:oleObj name="Chart" r:id="rId3" imgW="3019349" imgH="1962302" progId="Excel.Chart.8">
                  <p:embed/>
                  <p:pic>
                    <p:nvPicPr>
                      <p:cNvPr id="39938"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737" y="2480303"/>
                        <a:ext cx="7086600" cy="4199897"/>
                      </a:xfrm>
                      <a:prstGeom prst="rect">
                        <a:avLst/>
                      </a:prstGeom>
                      <a:noFill/>
                      <a:ln>
                        <a:noFill/>
                      </a:ln>
                      <a:effectLst/>
                    </p:spPr>
                  </p:pic>
                </p:oleObj>
              </mc:Fallback>
            </mc:AlternateContent>
          </a:graphicData>
        </a:graphic>
      </p:graphicFrame>
      <p:sp>
        <p:nvSpPr>
          <p:cNvPr id="39939" name="Text Box 4"/>
          <p:cNvSpPr txBox="1">
            <a:spLocks noChangeArrowheads="1"/>
          </p:cNvSpPr>
          <p:nvPr/>
        </p:nvSpPr>
        <p:spPr bwMode="auto">
          <a:xfrm>
            <a:off x="4076868" y="4027451"/>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t>43%</a:t>
            </a:r>
          </a:p>
        </p:txBody>
      </p:sp>
      <p:sp>
        <p:nvSpPr>
          <p:cNvPr id="39940" name="Text Box 5"/>
          <p:cNvSpPr txBox="1">
            <a:spLocks noChangeArrowheads="1"/>
          </p:cNvSpPr>
          <p:nvPr/>
        </p:nvSpPr>
        <p:spPr bwMode="auto">
          <a:xfrm>
            <a:off x="6015037" y="4445374"/>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t>34%</a:t>
            </a:r>
          </a:p>
        </p:txBody>
      </p:sp>
      <p:sp>
        <p:nvSpPr>
          <p:cNvPr id="39941" name="Text Box 6"/>
          <p:cNvSpPr txBox="1">
            <a:spLocks noChangeArrowheads="1"/>
          </p:cNvSpPr>
          <p:nvPr/>
        </p:nvSpPr>
        <p:spPr bwMode="auto">
          <a:xfrm>
            <a:off x="7863839" y="3359975"/>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t>55%</a:t>
            </a:r>
          </a:p>
        </p:txBody>
      </p:sp>
      <p:sp>
        <p:nvSpPr>
          <p:cNvPr id="39942" name="Text Box 7"/>
          <p:cNvSpPr txBox="1">
            <a:spLocks noChangeArrowheads="1"/>
          </p:cNvSpPr>
          <p:nvPr/>
        </p:nvSpPr>
        <p:spPr bwMode="auto">
          <a:xfrm>
            <a:off x="3275012" y="1454579"/>
            <a:ext cx="5867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t>34-55% of adults are at below basic and basic literacy levels</a:t>
            </a:r>
          </a:p>
        </p:txBody>
      </p:sp>
      <p:pic>
        <p:nvPicPr>
          <p:cNvPr id="8" name="Picture 7" descr="A picture containing text, clipart, screenshot&#10;&#10;Description automatically generated">
            <a:extLst>
              <a:ext uri="{FF2B5EF4-FFF2-40B4-BE49-F238E27FC236}">
                <a16:creationId xmlns:a16="http://schemas.microsoft.com/office/drawing/2014/main" id="{977C1B64-6166-4619-B193-4DC3C5AC1777}"/>
              </a:ext>
            </a:extLst>
          </p:cNvPr>
          <p:cNvPicPr>
            <a:picLocks noChangeAspect="1"/>
          </p:cNvPicPr>
          <p:nvPr/>
        </p:nvPicPr>
        <p:blipFill>
          <a:blip r:embed="rId5"/>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1761967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615821"/>
            <a:ext cx="8130746" cy="938589"/>
          </a:xfrm>
        </p:spPr>
        <p:txBody>
          <a:bodyPr/>
          <a:lstStyle/>
          <a:p>
            <a:r>
              <a:rPr lang="en-US" dirty="0"/>
              <a:t>Communicating numbers</a:t>
            </a:r>
          </a:p>
        </p:txBody>
      </p:sp>
      <p:sp>
        <p:nvSpPr>
          <p:cNvPr id="3" name="Content Placeholder 2"/>
          <p:cNvSpPr>
            <a:spLocks noGrp="1"/>
          </p:cNvSpPr>
          <p:nvPr>
            <p:ph idx="1"/>
          </p:nvPr>
        </p:nvSpPr>
        <p:spPr>
          <a:xfrm>
            <a:off x="1826161" y="1754999"/>
            <a:ext cx="8543905" cy="3716557"/>
          </a:xfrm>
        </p:spPr>
        <p:txBody>
          <a:bodyPr/>
          <a:lstStyle/>
          <a:p>
            <a:pPr>
              <a:spcBef>
                <a:spcPts val="0"/>
              </a:spcBef>
              <a:spcAft>
                <a:spcPts val="1200"/>
              </a:spcAft>
            </a:pPr>
            <a:r>
              <a:rPr lang="en-US" sz="2800" dirty="0">
                <a:solidFill>
                  <a:schemeClr val="tx1"/>
                </a:solidFill>
              </a:rPr>
              <a:t>Less is more—only relevant information</a:t>
            </a:r>
          </a:p>
          <a:p>
            <a:pPr>
              <a:spcBef>
                <a:spcPts val="0"/>
              </a:spcBef>
              <a:spcAft>
                <a:spcPts val="1200"/>
              </a:spcAft>
            </a:pPr>
            <a:r>
              <a:rPr lang="en-US" sz="2800" dirty="0">
                <a:solidFill>
                  <a:schemeClr val="tx1"/>
                </a:solidFill>
              </a:rPr>
              <a:t>Reduce need for calculations</a:t>
            </a:r>
          </a:p>
          <a:p>
            <a:pPr>
              <a:spcBef>
                <a:spcPts val="0"/>
              </a:spcBef>
              <a:spcAft>
                <a:spcPts val="1200"/>
              </a:spcAft>
            </a:pPr>
            <a:r>
              <a:rPr lang="en-US" sz="2800" dirty="0">
                <a:solidFill>
                  <a:schemeClr val="tx1"/>
                </a:solidFill>
              </a:rPr>
              <a:t>Frequency, not percent</a:t>
            </a:r>
          </a:p>
          <a:p>
            <a:pPr>
              <a:spcBef>
                <a:spcPts val="0"/>
              </a:spcBef>
              <a:spcAft>
                <a:spcPts val="1200"/>
              </a:spcAft>
            </a:pPr>
            <a:r>
              <a:rPr lang="en-US" sz="2800" dirty="0">
                <a:solidFill>
                  <a:schemeClr val="tx1"/>
                </a:solidFill>
              </a:rPr>
              <a:t>Familiar objects as analogies </a:t>
            </a:r>
          </a:p>
          <a:p>
            <a:endParaRPr lang="en-US" sz="2800" dirty="0">
              <a:solidFill>
                <a:srgbClr val="FF0000"/>
              </a:solidFill>
            </a:endParaRPr>
          </a:p>
        </p:txBody>
      </p:sp>
      <p:pic>
        <p:nvPicPr>
          <p:cNvPr id="6" name="Picture 5" descr="A picture containing text, clipart, screenshot&#10;&#10;Description automatically generated">
            <a:extLst>
              <a:ext uri="{FF2B5EF4-FFF2-40B4-BE49-F238E27FC236}">
                <a16:creationId xmlns:a16="http://schemas.microsoft.com/office/drawing/2014/main" id="{D6191812-E5E7-447C-B96C-1F82B23E43E2}"/>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2975522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Analogies</a:t>
            </a:r>
          </a:p>
        </p:txBody>
      </p:sp>
      <p:pic>
        <p:nvPicPr>
          <p:cNvPr id="6" name="Picture 5" descr="A picture containing text, clipart, screenshot&#10;&#10;Description automatically generated">
            <a:extLst>
              <a:ext uri="{FF2B5EF4-FFF2-40B4-BE49-F238E27FC236}">
                <a16:creationId xmlns:a16="http://schemas.microsoft.com/office/drawing/2014/main" id="{F18F0EA5-8095-4710-8C52-C0D550C0160C}"/>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1851189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615821"/>
            <a:ext cx="8130746" cy="938589"/>
          </a:xfrm>
        </p:spPr>
        <p:txBody>
          <a:bodyPr>
            <a:normAutofit/>
          </a:bodyPr>
          <a:lstStyle/>
          <a:p>
            <a:r>
              <a:rPr lang="en-US" dirty="0"/>
              <a:t>What numbers do you use in tours?</a:t>
            </a:r>
          </a:p>
        </p:txBody>
      </p:sp>
      <p:pic>
        <p:nvPicPr>
          <p:cNvPr id="6" name="Picture 5" descr="A picture containing text, clipart, screenshot&#10;&#10;Description automatically generated">
            <a:extLst>
              <a:ext uri="{FF2B5EF4-FFF2-40B4-BE49-F238E27FC236}">
                <a16:creationId xmlns:a16="http://schemas.microsoft.com/office/drawing/2014/main" id="{D6191812-E5E7-447C-B96C-1F82B23E43E2}"/>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
        <p:nvSpPr>
          <p:cNvPr id="5" name="Content Placeholder 4">
            <a:extLst>
              <a:ext uri="{FF2B5EF4-FFF2-40B4-BE49-F238E27FC236}">
                <a16:creationId xmlns:a16="http://schemas.microsoft.com/office/drawing/2014/main" id="{7CE4C4CD-60BA-4F16-B395-DA3AD30CDB8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1363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615821"/>
            <a:ext cx="8130746" cy="938589"/>
          </a:xfrm>
        </p:spPr>
        <p:txBody>
          <a:bodyPr/>
          <a:lstStyle/>
          <a:p>
            <a:r>
              <a:rPr lang="en-US" dirty="0"/>
              <a:t>What analogies could you use?</a:t>
            </a:r>
          </a:p>
        </p:txBody>
      </p:sp>
      <p:sp>
        <p:nvSpPr>
          <p:cNvPr id="3" name="Content Placeholder 2"/>
          <p:cNvSpPr>
            <a:spLocks noGrp="1"/>
          </p:cNvSpPr>
          <p:nvPr>
            <p:ph idx="1"/>
          </p:nvPr>
        </p:nvSpPr>
        <p:spPr>
          <a:xfrm>
            <a:off x="1827212" y="2133600"/>
            <a:ext cx="9145051" cy="3716557"/>
          </a:xfrm>
        </p:spPr>
        <p:txBody>
          <a:bodyPr>
            <a:normAutofit/>
          </a:bodyPr>
          <a:lstStyle/>
          <a:p>
            <a:pPr>
              <a:spcBef>
                <a:spcPts val="0"/>
              </a:spcBef>
              <a:spcAft>
                <a:spcPts val="1200"/>
              </a:spcAft>
            </a:pPr>
            <a:r>
              <a:rPr lang="en-US" sz="2800" dirty="0">
                <a:solidFill>
                  <a:schemeClr val="tx1"/>
                </a:solidFill>
              </a:rPr>
              <a:t>Each piling can support at least 120 tons.</a:t>
            </a:r>
            <a:br>
              <a:rPr lang="en-US" sz="2800" dirty="0">
                <a:solidFill>
                  <a:schemeClr val="tx1"/>
                </a:solidFill>
              </a:rPr>
            </a:br>
            <a:endParaRPr lang="en-US" sz="2800" dirty="0">
              <a:solidFill>
                <a:schemeClr val="tx1"/>
              </a:solidFill>
            </a:endParaRPr>
          </a:p>
          <a:p>
            <a:pPr>
              <a:spcBef>
                <a:spcPts val="0"/>
              </a:spcBef>
              <a:spcAft>
                <a:spcPts val="1200"/>
              </a:spcAft>
            </a:pPr>
            <a:r>
              <a:rPr lang="en-US" dirty="0"/>
              <a:t>There are 352,610 square feet in the building.</a:t>
            </a:r>
            <a:br>
              <a:rPr lang="en-US" dirty="0"/>
            </a:br>
            <a:endParaRPr lang="en-US" dirty="0"/>
          </a:p>
          <a:p>
            <a:pPr>
              <a:spcBef>
                <a:spcPts val="0"/>
              </a:spcBef>
              <a:spcAft>
                <a:spcPts val="1200"/>
              </a:spcAft>
            </a:pPr>
            <a:r>
              <a:rPr lang="en-US" dirty="0"/>
              <a:t>The building extends 90 feet beyond the shoreline.</a:t>
            </a:r>
            <a:br>
              <a:rPr lang="en-US" dirty="0"/>
            </a:br>
            <a:endParaRPr lang="en-US" dirty="0"/>
          </a:p>
          <a:p>
            <a:pPr>
              <a:spcBef>
                <a:spcPts val="0"/>
              </a:spcBef>
              <a:spcAft>
                <a:spcPts val="1200"/>
              </a:spcAft>
            </a:pPr>
            <a:r>
              <a:rPr lang="en-US" dirty="0"/>
              <a:t>The Exhibit Hall is 20 feet high.</a:t>
            </a:r>
          </a:p>
          <a:p>
            <a:endParaRPr lang="en-US" sz="2800" dirty="0">
              <a:solidFill>
                <a:srgbClr val="FF0000"/>
              </a:solidFill>
            </a:endParaRPr>
          </a:p>
        </p:txBody>
      </p:sp>
      <p:pic>
        <p:nvPicPr>
          <p:cNvPr id="6" name="Picture 5" descr="A picture containing text, clipart, screenshot&#10;&#10;Description automatically generated">
            <a:extLst>
              <a:ext uri="{FF2B5EF4-FFF2-40B4-BE49-F238E27FC236}">
                <a16:creationId xmlns:a16="http://schemas.microsoft.com/office/drawing/2014/main" id="{D6191812-E5E7-447C-B96C-1F82B23E43E2}"/>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3836766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these dates be effectively communicated?</a:t>
            </a:r>
          </a:p>
        </p:txBody>
      </p:sp>
      <p:sp>
        <p:nvSpPr>
          <p:cNvPr id="6" name="Content Placeholder 5">
            <a:extLst>
              <a:ext uri="{FF2B5EF4-FFF2-40B4-BE49-F238E27FC236}">
                <a16:creationId xmlns:a16="http://schemas.microsoft.com/office/drawing/2014/main" id="{6D84CFF2-8E1A-48B4-9354-B59F91CB908F}"/>
              </a:ext>
            </a:extLst>
          </p:cNvPr>
          <p:cNvSpPr>
            <a:spLocks noGrp="1"/>
          </p:cNvSpPr>
          <p:nvPr>
            <p:ph idx="1"/>
          </p:nvPr>
        </p:nvSpPr>
        <p:spPr>
          <a:xfrm>
            <a:off x="1593436" y="1425343"/>
            <a:ext cx="9782801" cy="4746857"/>
          </a:xfrm>
        </p:spPr>
        <p:txBody>
          <a:bodyPr>
            <a:normAutofit lnSpcReduction="10000"/>
          </a:bodyPr>
          <a:lstStyle/>
          <a:p>
            <a:pPr marL="0" indent="0">
              <a:buNone/>
            </a:pPr>
            <a:br>
              <a:rPr lang="en-US" dirty="0"/>
            </a:br>
            <a:endParaRPr lang="en-US" dirty="0"/>
          </a:p>
          <a:p>
            <a:r>
              <a:rPr lang="en-US" dirty="0"/>
              <a:t>1867 – FLW Birth</a:t>
            </a:r>
          </a:p>
          <a:p>
            <a:r>
              <a:rPr lang="en-US" dirty="0"/>
              <a:t>1909 – Nolan City Plan</a:t>
            </a:r>
          </a:p>
          <a:p>
            <a:r>
              <a:rPr lang="en-US" dirty="0"/>
              <a:t>1911 – Taliesin construction began</a:t>
            </a:r>
          </a:p>
          <a:p>
            <a:r>
              <a:rPr lang="en-US" dirty="0"/>
              <a:t>1954 -  City referendum approved</a:t>
            </a:r>
          </a:p>
          <a:p>
            <a:r>
              <a:rPr lang="en-US" dirty="0"/>
              <a:t>1990 – Taliesin Architects consult on convention center</a:t>
            </a:r>
          </a:p>
          <a:p>
            <a:r>
              <a:rPr lang="en-US" dirty="0"/>
              <a:t>1994 – Construction Begins</a:t>
            </a:r>
          </a:p>
          <a:p>
            <a:r>
              <a:rPr lang="en-US" dirty="0"/>
              <a:t>1997 – Monona Terrace Opens</a:t>
            </a:r>
          </a:p>
        </p:txBody>
      </p:sp>
      <p:pic>
        <p:nvPicPr>
          <p:cNvPr id="12" name="Picture 11" descr="A picture containing text, clipart, screenshot&#10;&#10;Description automatically generated">
            <a:extLst>
              <a:ext uri="{FF2B5EF4-FFF2-40B4-BE49-F238E27FC236}">
                <a16:creationId xmlns:a16="http://schemas.microsoft.com/office/drawing/2014/main" id="{CA334889-845A-4BD8-847B-429863B9A7EA}"/>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309467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1600201"/>
            <a:ext cx="9448799" cy="2654064"/>
          </a:xfrm>
        </p:spPr>
        <p:txBody>
          <a:bodyPr/>
          <a:lstStyle/>
          <a:p>
            <a:r>
              <a:rPr lang="en-US" dirty="0"/>
              <a:t>Organizing for understanding</a:t>
            </a:r>
          </a:p>
        </p:txBody>
      </p:sp>
      <p:sp>
        <p:nvSpPr>
          <p:cNvPr id="5" name="Text Placeholder 4"/>
          <p:cNvSpPr>
            <a:spLocks noGrp="1"/>
          </p:cNvSpPr>
          <p:nvPr>
            <p:ph type="body" idx="1"/>
          </p:nvPr>
        </p:nvSpPr>
        <p:spPr/>
        <p:txBody>
          <a:bodyPr/>
          <a:lstStyle/>
          <a:p>
            <a:endParaRPr lang="en-US"/>
          </a:p>
        </p:txBody>
      </p:sp>
      <p:pic>
        <p:nvPicPr>
          <p:cNvPr id="4" name="Picture 3" descr="A picture containing text, clipart, screenshot&#10;&#10;Description automatically generated">
            <a:extLst>
              <a:ext uri="{FF2B5EF4-FFF2-40B4-BE49-F238E27FC236}">
                <a16:creationId xmlns:a16="http://schemas.microsoft.com/office/drawing/2014/main" id="{F4451908-A2C7-4949-9966-F2FFF9ABB7A8}"/>
              </a:ext>
            </a:extLst>
          </p:cNvPr>
          <p:cNvPicPr>
            <a:picLocks noChangeAspect="1"/>
          </p:cNvPicPr>
          <p:nvPr/>
        </p:nvPicPr>
        <p:blipFill>
          <a:blip r:embed="rId3"/>
          <a:stretch>
            <a:fillRect/>
          </a:stretch>
        </p:blipFill>
        <p:spPr>
          <a:xfrm>
            <a:off x="227012" y="5638800"/>
            <a:ext cx="1447800" cy="1156855"/>
          </a:xfrm>
          <a:prstGeom prst="rect">
            <a:avLst/>
          </a:prstGeom>
          <a:ln w="19050">
            <a:solidFill>
              <a:schemeClr val="bg1"/>
            </a:solidFill>
          </a:ln>
        </p:spPr>
      </p:pic>
    </p:spTree>
    <p:extLst>
      <p:ext uri="{BB962C8B-B14F-4D97-AF65-F5344CB8AC3E}">
        <p14:creationId xmlns:p14="http://schemas.microsoft.com/office/powerpoint/2010/main" val="284373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1903412" y="315095"/>
            <a:ext cx="8432800" cy="1295400"/>
          </a:xfrm>
        </p:spPr>
        <p:txBody>
          <a:bodyPr/>
          <a:lstStyle/>
          <a:p>
            <a:r>
              <a:rPr lang="en-US" dirty="0">
                <a:cs typeface="Arial"/>
              </a:rPr>
              <a:t>Only “need to know” concepts</a:t>
            </a:r>
            <a:endParaRPr lang="en-US" b="1" dirty="0">
              <a:latin typeface="Arial"/>
              <a:cs typeface="Aria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3212" y="1981200"/>
            <a:ext cx="5731933" cy="3951473"/>
          </a:xfrm>
          <a:prstGeom prst="rect">
            <a:avLst/>
          </a:prstGeom>
        </p:spPr>
      </p:pic>
      <p:pic>
        <p:nvPicPr>
          <p:cNvPr id="14" name="Picture 13" descr="A picture containing text, clipart, screenshot&#10;&#10;Description automatically generated">
            <a:extLst>
              <a:ext uri="{FF2B5EF4-FFF2-40B4-BE49-F238E27FC236}">
                <a16:creationId xmlns:a16="http://schemas.microsoft.com/office/drawing/2014/main" id="{99CAFFC5-3645-4001-9787-995B2243F552}"/>
              </a:ext>
            </a:extLst>
          </p:cNvPr>
          <p:cNvPicPr>
            <a:picLocks noChangeAspect="1"/>
          </p:cNvPicPr>
          <p:nvPr/>
        </p:nvPicPr>
        <p:blipFill>
          <a:blip r:embed="rId4"/>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2183472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751012" y="348448"/>
            <a:ext cx="8537575" cy="990600"/>
          </a:xfrm>
        </p:spPr>
        <p:txBody>
          <a:bodyPr>
            <a:normAutofit fontScale="90000"/>
          </a:bodyPr>
          <a:lstStyle/>
          <a:p>
            <a:pPr eaLnBrk="1" hangingPunct="1"/>
            <a:r>
              <a:rPr lang="en-US" dirty="0">
                <a:cs typeface="Arial"/>
              </a:rPr>
              <a:t>Only “need to know” concepts=  </a:t>
            </a:r>
            <a:br>
              <a:rPr lang="en-US" dirty="0">
                <a:cs typeface="Arial"/>
              </a:rPr>
            </a:br>
            <a:r>
              <a:rPr lang="en-US" b="1" dirty="0">
                <a:cs typeface="Arial"/>
              </a:rPr>
              <a:t>The Big “So What?”</a:t>
            </a:r>
            <a:endParaRPr lang="en-US" altLang="en-US" b="1" dirty="0">
              <a:solidFill>
                <a:srgbClr val="002060"/>
              </a:solidFill>
            </a:endParaRPr>
          </a:p>
        </p:txBody>
      </p:sp>
      <p:pic>
        <p:nvPicPr>
          <p:cNvPr id="7" name="Picture 6" descr="A picture containing text, clipart, screenshot&#10;&#10;Description automatically generated">
            <a:extLst>
              <a:ext uri="{FF2B5EF4-FFF2-40B4-BE49-F238E27FC236}">
                <a16:creationId xmlns:a16="http://schemas.microsoft.com/office/drawing/2014/main" id="{FA3BEBF5-1EE0-401F-AD75-1BF6B0715DCB}"/>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
        <p:nvSpPr>
          <p:cNvPr id="3" name="Content Placeholder 2">
            <a:extLst>
              <a:ext uri="{FF2B5EF4-FFF2-40B4-BE49-F238E27FC236}">
                <a16:creationId xmlns:a16="http://schemas.microsoft.com/office/drawing/2014/main" id="{5AE82384-C96F-4206-AE56-A5CDA4D88012}"/>
              </a:ext>
            </a:extLst>
          </p:cNvPr>
          <p:cNvSpPr>
            <a:spLocks noGrp="1"/>
          </p:cNvSpPr>
          <p:nvPr>
            <p:ph idx="1"/>
          </p:nvPr>
        </p:nvSpPr>
        <p:spPr/>
        <p:txBody>
          <a:bodyPr>
            <a:normAutofit lnSpcReduction="10000"/>
          </a:bodyPr>
          <a:lstStyle/>
          <a:p>
            <a:pPr marL="0" indent="0">
              <a:buNone/>
            </a:pPr>
            <a:r>
              <a:rPr lang="en-US" dirty="0"/>
              <a:t>Why should the visitor care about the information you are providing?  </a:t>
            </a:r>
          </a:p>
          <a:p>
            <a:pPr marL="0" indent="0">
              <a:buNone/>
            </a:pPr>
            <a:endParaRPr lang="en-US" dirty="0"/>
          </a:p>
          <a:p>
            <a:pPr marL="0" indent="0">
              <a:buNone/>
            </a:pPr>
            <a:r>
              <a:rPr lang="en-US" dirty="0"/>
              <a:t>What does the room or tour station best illustrate?  </a:t>
            </a:r>
          </a:p>
          <a:p>
            <a:pPr marL="0" indent="0">
              <a:buNone/>
            </a:pPr>
            <a:endParaRPr lang="en-US" dirty="0"/>
          </a:p>
          <a:p>
            <a:pPr marL="0" indent="0">
              <a:buNone/>
            </a:pPr>
            <a:r>
              <a:rPr lang="en-US" dirty="0"/>
              <a:t>What is not illustrated but still might be pertinent to the space?</a:t>
            </a:r>
          </a:p>
          <a:p>
            <a:pPr marL="0" indent="0">
              <a:buNone/>
            </a:pPr>
            <a:endParaRPr lang="en-US" dirty="0"/>
          </a:p>
          <a:p>
            <a:pPr marL="0" indent="0">
              <a:buNone/>
            </a:pPr>
            <a:r>
              <a:rPr lang="en-US" dirty="0"/>
              <a:t>Put most important information at beginning and end of your presentation of the space.</a:t>
            </a:r>
          </a:p>
          <a:p>
            <a:pPr marL="0" indent="0">
              <a:buNone/>
            </a:pPr>
            <a:endParaRPr lang="en-US" dirty="0"/>
          </a:p>
        </p:txBody>
      </p:sp>
    </p:spTree>
    <p:extLst>
      <p:ext uri="{BB962C8B-B14F-4D97-AF65-F5344CB8AC3E}">
        <p14:creationId xmlns:p14="http://schemas.microsoft.com/office/powerpoint/2010/main" val="3306975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751012" y="304800"/>
            <a:ext cx="8308975" cy="990600"/>
          </a:xfrm>
        </p:spPr>
        <p:txBody>
          <a:bodyPr>
            <a:normAutofit/>
          </a:bodyPr>
          <a:lstStyle/>
          <a:p>
            <a:pPr eaLnBrk="1" hangingPunct="1"/>
            <a:r>
              <a:rPr lang="en-US" altLang="en-US" dirty="0">
                <a:solidFill>
                  <a:srgbClr val="002060"/>
                </a:solidFill>
              </a:rPr>
              <a:t>Ballroom Activity</a:t>
            </a:r>
          </a:p>
        </p:txBody>
      </p:sp>
      <p:pic>
        <p:nvPicPr>
          <p:cNvPr id="7" name="Picture 6" descr="A picture containing text, clipart, screenshot&#10;&#10;Description automatically generated">
            <a:extLst>
              <a:ext uri="{FF2B5EF4-FFF2-40B4-BE49-F238E27FC236}">
                <a16:creationId xmlns:a16="http://schemas.microsoft.com/office/drawing/2014/main" id="{FA3BEBF5-1EE0-401F-AD75-1BF6B0715DCB}"/>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
        <p:nvSpPr>
          <p:cNvPr id="3" name="Content Placeholder 2">
            <a:extLst>
              <a:ext uri="{FF2B5EF4-FFF2-40B4-BE49-F238E27FC236}">
                <a16:creationId xmlns:a16="http://schemas.microsoft.com/office/drawing/2014/main" id="{5AE82384-C96F-4206-AE56-A5CDA4D88012}"/>
              </a:ext>
            </a:extLst>
          </p:cNvPr>
          <p:cNvSpPr>
            <a:spLocks noGrp="1"/>
          </p:cNvSpPr>
          <p:nvPr>
            <p:ph idx="1"/>
          </p:nvPr>
        </p:nvSpPr>
        <p:spPr/>
        <p:txBody>
          <a:bodyPr/>
          <a:lstStyle/>
          <a:p>
            <a:pPr marL="0" indent="0">
              <a:buNone/>
            </a:pPr>
            <a:r>
              <a:rPr lang="en-US" dirty="0"/>
              <a:t>Which of these items would you </a:t>
            </a:r>
            <a:r>
              <a:rPr lang="en-US" b="1" u="sng" dirty="0"/>
              <a:t>not include</a:t>
            </a:r>
            <a:r>
              <a:rPr lang="en-US" dirty="0"/>
              <a:t> in a presentation of the Ballrooms? </a:t>
            </a:r>
          </a:p>
          <a:p>
            <a:endParaRPr lang="en-US" dirty="0"/>
          </a:p>
          <a:p>
            <a:r>
              <a:rPr lang="en-US" dirty="0"/>
              <a:t>Activities as a convention center</a:t>
            </a:r>
          </a:p>
          <a:p>
            <a:r>
              <a:rPr lang="en-US" dirty="0"/>
              <a:t>Various lighting examples</a:t>
            </a:r>
          </a:p>
          <a:p>
            <a:r>
              <a:rPr lang="en-US" dirty="0"/>
              <a:t>A feeling of being connected to nature and the outdoors</a:t>
            </a:r>
          </a:p>
          <a:p>
            <a:r>
              <a:rPr lang="en-US" dirty="0"/>
              <a:t>Meeting height limitations by using compact trusswork</a:t>
            </a:r>
          </a:p>
          <a:p>
            <a:endParaRPr lang="en-US" dirty="0"/>
          </a:p>
        </p:txBody>
      </p:sp>
    </p:spTree>
    <p:extLst>
      <p:ext uri="{BB962C8B-B14F-4D97-AF65-F5344CB8AC3E}">
        <p14:creationId xmlns:p14="http://schemas.microsoft.com/office/powerpoint/2010/main" val="1003724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Chunking Information</a:t>
            </a:r>
          </a:p>
        </p:txBody>
      </p:sp>
      <p:sp>
        <p:nvSpPr>
          <p:cNvPr id="3" name="Content Placeholder 2"/>
          <p:cNvSpPr>
            <a:spLocks noGrp="1"/>
          </p:cNvSpPr>
          <p:nvPr>
            <p:ph idx="1"/>
          </p:nvPr>
        </p:nvSpPr>
        <p:spPr/>
        <p:txBody>
          <a:bodyPr>
            <a:normAutofit/>
          </a:bodyPr>
          <a:lstStyle/>
          <a:p>
            <a:r>
              <a:rPr lang="en-US" dirty="0"/>
              <a:t>Break up material into manageable bite-size chunks </a:t>
            </a:r>
          </a:p>
          <a:p>
            <a:r>
              <a:rPr lang="en-US" dirty="0"/>
              <a:t>Group together related information</a:t>
            </a:r>
          </a:p>
          <a:p>
            <a:r>
              <a:rPr lang="en-US" dirty="0"/>
              <a:t>Limit to 5 pieces of information at a time; 3 even better</a:t>
            </a:r>
          </a:p>
          <a:p>
            <a:endParaRPr lang="en-US" dirty="0"/>
          </a:p>
        </p:txBody>
      </p:sp>
      <p:pic>
        <p:nvPicPr>
          <p:cNvPr id="4" name="Picture 3" descr="A picture containing text, clipart, screenshot&#10;&#10;Description automatically generated">
            <a:extLst>
              <a:ext uri="{FF2B5EF4-FFF2-40B4-BE49-F238E27FC236}">
                <a16:creationId xmlns:a16="http://schemas.microsoft.com/office/drawing/2014/main" id="{FDB47234-5FF1-484C-9836-B6E57D4B205B}"/>
              </a:ext>
            </a:extLst>
          </p:cNvPr>
          <p:cNvPicPr>
            <a:picLocks noChangeAspect="1"/>
          </p:cNvPicPr>
          <p:nvPr/>
        </p:nvPicPr>
        <p:blipFill>
          <a:blip r:embed="rId2"/>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18784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2360613" y="457200"/>
            <a:ext cx="7999413" cy="914400"/>
          </a:xfrm>
        </p:spPr>
        <p:txBody>
          <a:bodyPr/>
          <a:lstStyle/>
          <a:p>
            <a:r>
              <a:rPr lang="en-US" b="1" dirty="0">
                <a:latin typeface="Arial"/>
                <a:cs typeface="Arial"/>
              </a:rPr>
              <a:t>Literacy in Wisconsin</a:t>
            </a:r>
          </a:p>
        </p:txBody>
      </p:sp>
      <p:sp>
        <p:nvSpPr>
          <p:cNvPr id="31749" name="TextBox 5"/>
          <p:cNvSpPr txBox="1">
            <a:spLocks noChangeArrowheads="1"/>
          </p:cNvSpPr>
          <p:nvPr/>
        </p:nvSpPr>
        <p:spPr bwMode="auto">
          <a:xfrm>
            <a:off x="2197423" y="1845972"/>
            <a:ext cx="7696200" cy="1446550"/>
          </a:xfrm>
          <a:prstGeom prst="rect">
            <a:avLst/>
          </a:prstGeom>
          <a:noFill/>
          <a:ln w="9525">
            <a:noFill/>
            <a:miter lim="800000"/>
            <a:headEnd/>
            <a:tailEnd/>
          </a:ln>
        </p:spPr>
        <p:txBody>
          <a:bodyPr wrap="square">
            <a:spAutoFit/>
          </a:bodyPr>
          <a:lstStyle/>
          <a:p>
            <a:pPr algn="ctr"/>
            <a:r>
              <a:rPr lang="en-US" sz="8800" b="1" dirty="0">
                <a:solidFill>
                  <a:srgbClr val="C00000"/>
                </a:solidFill>
                <a:effectLst/>
                <a:latin typeface="Arial" panose="020B0604020202020204" pitchFamily="34" charset="0"/>
                <a:cs typeface="Arial" panose="020B0604020202020204" pitchFamily="34" charset="0"/>
              </a:rPr>
              <a:t>1,500,000</a:t>
            </a:r>
            <a:endParaRPr lang="en-US" sz="2400" b="1" dirty="0">
              <a:solidFill>
                <a:srgbClr val="C00000"/>
              </a:solidFill>
              <a:effectLst/>
              <a:latin typeface="Arial" panose="020B0604020202020204" pitchFamily="34" charset="0"/>
              <a:cs typeface="Arial" panose="020B0604020202020204" pitchFamily="34" charset="0"/>
            </a:endParaRPr>
          </a:p>
        </p:txBody>
      </p:sp>
      <p:sp>
        <p:nvSpPr>
          <p:cNvPr id="2" name="Rectangle 1"/>
          <p:cNvSpPr/>
          <p:nvPr/>
        </p:nvSpPr>
        <p:spPr>
          <a:xfrm>
            <a:off x="2498051" y="3276600"/>
            <a:ext cx="7162800" cy="1098762"/>
          </a:xfrm>
          <a:prstGeom prst="rect">
            <a:avLst/>
          </a:prstGeom>
        </p:spPr>
        <p:txBody>
          <a:bodyPr wrap="square">
            <a:spAutoFit/>
          </a:bodyPr>
          <a:lstStyle/>
          <a:p>
            <a:pPr marL="0" indent="0" algn="ctr">
              <a:lnSpc>
                <a:spcPct val="90000"/>
              </a:lnSpc>
              <a:buFont typeface="Wingdings 2" pitchFamily="18" charset="2"/>
              <a:buNone/>
            </a:pPr>
            <a:r>
              <a:rPr lang="en-US" sz="3600" b="1" dirty="0">
                <a:solidFill>
                  <a:schemeClr val="tx2">
                    <a:lumMod val="90000"/>
                    <a:lumOff val="10000"/>
                  </a:schemeClr>
                </a:solidFill>
                <a:effectLst/>
                <a:latin typeface="Arial"/>
                <a:cs typeface="Arial"/>
              </a:rPr>
              <a:t>Wisconsin adults </a:t>
            </a:r>
            <a:br>
              <a:rPr lang="en-US" sz="3600" b="1" dirty="0">
                <a:solidFill>
                  <a:schemeClr val="tx2">
                    <a:lumMod val="90000"/>
                    <a:lumOff val="10000"/>
                  </a:schemeClr>
                </a:solidFill>
                <a:effectLst/>
                <a:latin typeface="Arial"/>
                <a:cs typeface="Arial"/>
              </a:rPr>
            </a:br>
            <a:r>
              <a:rPr lang="en-US" sz="3600" b="1" dirty="0">
                <a:solidFill>
                  <a:schemeClr val="tx2">
                    <a:lumMod val="90000"/>
                    <a:lumOff val="10000"/>
                  </a:schemeClr>
                </a:solidFill>
                <a:effectLst/>
                <a:latin typeface="Arial"/>
                <a:cs typeface="Arial"/>
              </a:rPr>
              <a:t>need literacy services</a:t>
            </a:r>
          </a:p>
        </p:txBody>
      </p:sp>
      <p:pic>
        <p:nvPicPr>
          <p:cNvPr id="5" name="Picture 4" descr="A picture containing text, clipart, screenshot&#10;&#10;Description automatically generated">
            <a:extLst>
              <a:ext uri="{FF2B5EF4-FFF2-40B4-BE49-F238E27FC236}">
                <a16:creationId xmlns:a16="http://schemas.microsoft.com/office/drawing/2014/main" id="{BE4D651C-F5DD-4392-9EA0-CF40543C60AB}"/>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19289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Chunking Information</a:t>
            </a:r>
          </a:p>
        </p:txBody>
      </p:sp>
      <p:sp>
        <p:nvSpPr>
          <p:cNvPr id="3" name="Content Placeholder 2"/>
          <p:cNvSpPr>
            <a:spLocks noGrp="1"/>
          </p:cNvSpPr>
          <p:nvPr>
            <p:ph idx="1"/>
          </p:nvPr>
        </p:nvSpPr>
        <p:spPr/>
        <p:txBody>
          <a:bodyPr>
            <a:normAutofit lnSpcReduction="10000"/>
          </a:bodyPr>
          <a:lstStyle/>
          <a:p>
            <a:pPr marL="0" indent="0">
              <a:buNone/>
            </a:pPr>
            <a:r>
              <a:rPr lang="en-US" dirty="0"/>
              <a:t>Which items would you pair together in your presentation?</a:t>
            </a:r>
          </a:p>
          <a:p>
            <a:endParaRPr lang="en-US" dirty="0"/>
          </a:p>
          <a:p>
            <a:pPr marL="0" indent="0">
              <a:buNone/>
            </a:pPr>
            <a:r>
              <a:rPr lang="en-US" dirty="0"/>
              <a:t>A. Chandeliers</a:t>
            </a:r>
          </a:p>
          <a:p>
            <a:pPr marL="514350" indent="-514350">
              <a:buAutoNum type="alphaUcPeriod" startAt="2"/>
            </a:pPr>
            <a:r>
              <a:rPr lang="en-US" dirty="0"/>
              <a:t>Compact trusswork</a:t>
            </a:r>
          </a:p>
          <a:p>
            <a:pPr marL="514350" indent="-514350">
              <a:buAutoNum type="alphaUcPeriod" startAt="2"/>
            </a:pPr>
            <a:r>
              <a:rPr lang="en-US" dirty="0"/>
              <a:t>Indirect lighting on walls</a:t>
            </a:r>
          </a:p>
          <a:p>
            <a:pPr marL="0" indent="0">
              <a:buNone/>
            </a:pPr>
            <a:r>
              <a:rPr lang="en-US" dirty="0"/>
              <a:t>D. Flexible walls </a:t>
            </a:r>
          </a:p>
          <a:p>
            <a:pPr marL="0" indent="0">
              <a:buNone/>
            </a:pPr>
            <a:r>
              <a:rPr lang="en-US" dirty="0"/>
              <a:t>E. Types of events we host as a convention center</a:t>
            </a:r>
          </a:p>
          <a:p>
            <a:pPr marL="0" indent="0">
              <a:buNone/>
            </a:pPr>
            <a:r>
              <a:rPr lang="en-US" dirty="0"/>
              <a:t>F. Current design is very close in height to Wright’s concept</a:t>
            </a:r>
          </a:p>
          <a:p>
            <a:endParaRPr lang="en-US" dirty="0"/>
          </a:p>
        </p:txBody>
      </p:sp>
      <p:pic>
        <p:nvPicPr>
          <p:cNvPr id="4" name="Picture 3" descr="A picture containing text, clipart, screenshot&#10;&#10;Description automatically generated">
            <a:extLst>
              <a:ext uri="{FF2B5EF4-FFF2-40B4-BE49-F238E27FC236}">
                <a16:creationId xmlns:a16="http://schemas.microsoft.com/office/drawing/2014/main" id="{FDB47234-5FF1-484C-9836-B6E57D4B205B}"/>
              </a:ext>
            </a:extLst>
          </p:cNvPr>
          <p:cNvPicPr>
            <a:picLocks noChangeAspect="1"/>
          </p:cNvPicPr>
          <p:nvPr/>
        </p:nvPicPr>
        <p:blipFill>
          <a:blip r:embed="rId2"/>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2884778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Chunking Information</a:t>
            </a:r>
          </a:p>
        </p:txBody>
      </p:sp>
      <p:sp>
        <p:nvSpPr>
          <p:cNvPr id="3" name="Content Placeholder 2"/>
          <p:cNvSpPr>
            <a:spLocks noGrp="1"/>
          </p:cNvSpPr>
          <p:nvPr>
            <p:ph idx="1"/>
          </p:nvPr>
        </p:nvSpPr>
        <p:spPr/>
        <p:txBody>
          <a:bodyPr>
            <a:normAutofit fontScale="77500" lnSpcReduction="20000"/>
          </a:bodyPr>
          <a:lstStyle/>
          <a:p>
            <a:r>
              <a:rPr lang="en-US" dirty="0"/>
              <a:t>No, this Wright roof doesn’t leak!  Special precautions were taken to provide rooftop drainage so that the roof will not leak.  First, the poured concrete floor slab was sloped for drainage. The workers then prepped the concrete slab with a primer coat.  The first and subsequent layers of roofing material is a membrane which is applied with a gas torch by uncoiling the membrane and heating it as it is unrolled: roll it out and torch, roll it out and torch, repeatedly.  When heated, this material melts and adheres to the primer coat.  Each layer is about 1/8" thick.  A second torch-applied layer follows, applied in the same manner as described above overlapping the seams.  On the top layer of membrane, a drainage mat is installed which allows the water to run through.  A filter fabric is placed on top of the drainage mat to filter out sand and dirt while still allowing water to pass through and drain on the concrete slab below. The next layer is comprised of two layers of 2" thick rigid (very high density) Styrofoam insulation, staggering the joints.  On top of the insulation, workers place 4 adjustable pedestals for each tile.  The pedestals are leveled and filled with a grout-like substance that acts to stabilize the pedestals so that the Rooftop Garden floor surface (the pavers we stand on) can be level.</a:t>
            </a:r>
          </a:p>
        </p:txBody>
      </p:sp>
      <p:pic>
        <p:nvPicPr>
          <p:cNvPr id="4" name="Picture 3" descr="A picture containing text, clipart, screenshot&#10;&#10;Description automatically generated">
            <a:extLst>
              <a:ext uri="{FF2B5EF4-FFF2-40B4-BE49-F238E27FC236}">
                <a16:creationId xmlns:a16="http://schemas.microsoft.com/office/drawing/2014/main" id="{FDB47234-5FF1-484C-9836-B6E57D4B205B}"/>
              </a:ext>
            </a:extLst>
          </p:cNvPr>
          <p:cNvPicPr>
            <a:picLocks noChangeAspect="1"/>
          </p:cNvPicPr>
          <p:nvPr/>
        </p:nvPicPr>
        <p:blipFill>
          <a:blip r:embed="rId2"/>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2619830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Chunking Information</a:t>
            </a:r>
          </a:p>
        </p:txBody>
      </p:sp>
      <p:sp>
        <p:nvSpPr>
          <p:cNvPr id="3" name="Content Placeholder 2"/>
          <p:cNvSpPr>
            <a:spLocks noGrp="1"/>
          </p:cNvSpPr>
          <p:nvPr>
            <p:ph idx="1"/>
          </p:nvPr>
        </p:nvSpPr>
        <p:spPr/>
        <p:txBody>
          <a:bodyPr>
            <a:normAutofit fontScale="77500" lnSpcReduction="20000"/>
          </a:bodyPr>
          <a:lstStyle/>
          <a:p>
            <a:r>
              <a:rPr lang="en-US" dirty="0"/>
              <a:t>No, this Wright roof doesn’t leak!  We have a </a:t>
            </a:r>
            <a:r>
              <a:rPr lang="en-US" b="1" dirty="0"/>
              <a:t>sophisticated system of layers that drains water off the roof</a:t>
            </a:r>
            <a:r>
              <a:rPr lang="en-US" dirty="0"/>
              <a:t>.</a:t>
            </a:r>
          </a:p>
          <a:p>
            <a:r>
              <a:rPr lang="en-US" dirty="0"/>
              <a:t>First, the poured </a:t>
            </a:r>
            <a:r>
              <a:rPr lang="en-US" b="1" dirty="0"/>
              <a:t>concrete floor slab was sloped </a:t>
            </a:r>
            <a:r>
              <a:rPr lang="en-US" dirty="0"/>
              <a:t>for drainage.</a:t>
            </a:r>
          </a:p>
          <a:p>
            <a:r>
              <a:rPr lang="en-US" dirty="0"/>
              <a:t>Next workers applied several layers of </a:t>
            </a:r>
            <a:r>
              <a:rPr lang="en-US" b="1" dirty="0"/>
              <a:t>water-resistant membrane </a:t>
            </a:r>
            <a:r>
              <a:rPr lang="en-US" dirty="0"/>
              <a:t>to the slab with a gas torch.  The membrane is heated so that it melts and sticks.</a:t>
            </a:r>
          </a:p>
          <a:p>
            <a:r>
              <a:rPr lang="en-US" dirty="0"/>
              <a:t>The next step in constructing the roof was to add a </a:t>
            </a:r>
            <a:r>
              <a:rPr lang="en-US" b="1" dirty="0"/>
              <a:t>drainage mat </a:t>
            </a:r>
            <a:r>
              <a:rPr lang="en-US" dirty="0"/>
              <a:t>that allows water to run through. </a:t>
            </a:r>
          </a:p>
          <a:p>
            <a:r>
              <a:rPr lang="en-US" dirty="0"/>
              <a:t>A </a:t>
            </a:r>
            <a:r>
              <a:rPr lang="en-US" b="1" dirty="0"/>
              <a:t>filter fabric </a:t>
            </a:r>
            <a:r>
              <a:rPr lang="en-US" dirty="0"/>
              <a:t>was installed to filter out sand and dirt. </a:t>
            </a:r>
          </a:p>
          <a:p>
            <a:r>
              <a:rPr lang="en-US" dirty="0"/>
              <a:t>After the fabric, workers added two layers of 2" thick, rigid, very dense </a:t>
            </a:r>
            <a:r>
              <a:rPr lang="en-US" b="1" dirty="0"/>
              <a:t>Styrofoam insulation</a:t>
            </a:r>
            <a:r>
              <a:rPr lang="en-US" dirty="0"/>
              <a:t>.</a:t>
            </a:r>
          </a:p>
          <a:p>
            <a:r>
              <a:rPr lang="en-US" dirty="0"/>
              <a:t>How do we get the rooftop pavers so level?  There are </a:t>
            </a:r>
            <a:r>
              <a:rPr lang="en-US" b="1" dirty="0"/>
              <a:t>4 adjustable pedestals </a:t>
            </a:r>
            <a:r>
              <a:rPr lang="en-US" dirty="0"/>
              <a:t>for each tile at the corners.  The pedestals were leveled and filled with a grout-like substance to stabilize them.</a:t>
            </a:r>
          </a:p>
          <a:p>
            <a:endParaRPr lang="en-US" dirty="0"/>
          </a:p>
        </p:txBody>
      </p:sp>
      <p:pic>
        <p:nvPicPr>
          <p:cNvPr id="4" name="Picture 3" descr="A picture containing text, clipart, screenshot&#10;&#10;Description automatically generated">
            <a:extLst>
              <a:ext uri="{FF2B5EF4-FFF2-40B4-BE49-F238E27FC236}">
                <a16:creationId xmlns:a16="http://schemas.microsoft.com/office/drawing/2014/main" id="{FDB47234-5FF1-484C-9836-B6E57D4B205B}"/>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4034957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Previewing &amp; Transitions</a:t>
            </a:r>
          </a:p>
        </p:txBody>
      </p:sp>
      <p:sp>
        <p:nvSpPr>
          <p:cNvPr id="5" name="Text Placeholder 4"/>
          <p:cNvSpPr>
            <a:spLocks noGrp="1"/>
          </p:cNvSpPr>
          <p:nvPr>
            <p:ph type="body" idx="1"/>
          </p:nvPr>
        </p:nvSpPr>
        <p:spPr/>
        <p:txBody>
          <a:bodyPr/>
          <a:lstStyle/>
          <a:p>
            <a:endParaRPr lang="en-US"/>
          </a:p>
        </p:txBody>
      </p:sp>
      <p:pic>
        <p:nvPicPr>
          <p:cNvPr id="4" name="Picture 3" descr="A picture containing text, clipart, screenshot&#10;&#10;Description automatically generated">
            <a:extLst>
              <a:ext uri="{FF2B5EF4-FFF2-40B4-BE49-F238E27FC236}">
                <a16:creationId xmlns:a16="http://schemas.microsoft.com/office/drawing/2014/main" id="{F4451908-A2C7-4949-9966-F2FFF9ABB7A8}"/>
              </a:ext>
            </a:extLst>
          </p:cNvPr>
          <p:cNvPicPr>
            <a:picLocks noChangeAspect="1"/>
          </p:cNvPicPr>
          <p:nvPr/>
        </p:nvPicPr>
        <p:blipFill>
          <a:blip r:embed="rId2"/>
          <a:stretch>
            <a:fillRect/>
          </a:stretch>
        </p:blipFill>
        <p:spPr>
          <a:xfrm>
            <a:off x="227012" y="5638800"/>
            <a:ext cx="1447800" cy="1156855"/>
          </a:xfrm>
          <a:prstGeom prst="rect">
            <a:avLst/>
          </a:prstGeom>
          <a:ln w="19050">
            <a:solidFill>
              <a:schemeClr val="bg1"/>
            </a:solidFill>
          </a:ln>
        </p:spPr>
      </p:pic>
    </p:spTree>
    <p:extLst>
      <p:ext uri="{BB962C8B-B14F-4D97-AF65-F5344CB8AC3E}">
        <p14:creationId xmlns:p14="http://schemas.microsoft.com/office/powerpoint/2010/main" val="429029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Preview what’s coming up</a:t>
            </a:r>
            <a:br>
              <a:rPr lang="en-US" dirty="0"/>
            </a:br>
            <a:endParaRPr lang="en-US" dirty="0"/>
          </a:p>
        </p:txBody>
      </p:sp>
      <p:sp>
        <p:nvSpPr>
          <p:cNvPr id="3" name="Content Placeholder 2"/>
          <p:cNvSpPr>
            <a:spLocks noGrp="1"/>
          </p:cNvSpPr>
          <p:nvPr>
            <p:ph idx="1"/>
          </p:nvPr>
        </p:nvSpPr>
        <p:spPr>
          <a:xfrm>
            <a:off x="1593436" y="1295400"/>
            <a:ext cx="9782801" cy="5029200"/>
          </a:xfrm>
        </p:spPr>
        <p:txBody>
          <a:bodyPr>
            <a:normAutofit lnSpcReduction="10000"/>
          </a:bodyPr>
          <a:lstStyle/>
          <a:p>
            <a:pPr marL="365760" lvl="1" indent="0">
              <a:lnSpc>
                <a:spcPct val="110000"/>
              </a:lnSpc>
              <a:spcBef>
                <a:spcPts val="0"/>
              </a:spcBef>
              <a:spcAft>
                <a:spcPts val="1800"/>
              </a:spcAft>
              <a:buNone/>
            </a:pPr>
            <a:r>
              <a:rPr lang="en-US" sz="2800" dirty="0"/>
              <a:t>Preview information to let visitors know what’s in store. This will better prepare them to understand what you’re about to communicate.</a:t>
            </a:r>
          </a:p>
          <a:p>
            <a:pPr marL="365760" lvl="1" indent="0">
              <a:spcBef>
                <a:spcPts val="0"/>
              </a:spcBef>
              <a:spcAft>
                <a:spcPts val="1800"/>
              </a:spcAft>
              <a:buNone/>
            </a:pPr>
            <a:endParaRPr lang="en-US" dirty="0"/>
          </a:p>
          <a:p>
            <a:pPr marL="365760" lvl="1" indent="0">
              <a:lnSpc>
                <a:spcPct val="100000"/>
              </a:lnSpc>
              <a:spcBef>
                <a:spcPts val="0"/>
              </a:spcBef>
              <a:spcAft>
                <a:spcPts val="1800"/>
              </a:spcAft>
              <a:buNone/>
            </a:pPr>
            <a:r>
              <a:rPr lang="en-US" dirty="0"/>
              <a:t>Examples:</a:t>
            </a:r>
          </a:p>
          <a:p>
            <a:pPr marL="365760" lvl="1" indent="0">
              <a:lnSpc>
                <a:spcPct val="100000"/>
              </a:lnSpc>
              <a:spcBef>
                <a:spcPts val="0"/>
              </a:spcBef>
              <a:spcAft>
                <a:spcPts val="1800"/>
              </a:spcAft>
              <a:buNone/>
            </a:pPr>
            <a:r>
              <a:rPr lang="en-US" dirty="0"/>
              <a:t>“Today I’m going to share with you how Frank Lloyd Wright changed the way we experience buildings. We’ll take a look at specific examples here at Monona Terrace.”</a:t>
            </a:r>
          </a:p>
          <a:p>
            <a:pPr marL="365760" lvl="1" indent="0">
              <a:lnSpc>
                <a:spcPct val="100000"/>
              </a:lnSpc>
              <a:spcBef>
                <a:spcPts val="0"/>
              </a:spcBef>
              <a:spcAft>
                <a:spcPts val="1800"/>
              </a:spcAft>
              <a:buNone/>
            </a:pPr>
            <a:r>
              <a:rPr lang="en-US" dirty="0"/>
              <a:t>“Now let’s move to the Grand Terrace to see how Frank Lloyd Wright connects us with our beautiful natural setting.”</a:t>
            </a:r>
          </a:p>
          <a:p>
            <a:pPr marL="365760" lvl="1" indent="0">
              <a:spcBef>
                <a:spcPts val="0"/>
              </a:spcBef>
              <a:spcAft>
                <a:spcPts val="1800"/>
              </a:spcAft>
              <a:buNone/>
            </a:pPr>
            <a:endParaRPr lang="en-US" dirty="0">
              <a:solidFill>
                <a:srgbClr val="C00000"/>
              </a:solidFill>
            </a:endParaRPr>
          </a:p>
        </p:txBody>
      </p:sp>
      <p:pic>
        <p:nvPicPr>
          <p:cNvPr id="5" name="Picture 4" descr="A picture containing text, clipart, screenshot&#10;&#10;Description automatically generated">
            <a:extLst>
              <a:ext uri="{FF2B5EF4-FFF2-40B4-BE49-F238E27FC236}">
                <a16:creationId xmlns:a16="http://schemas.microsoft.com/office/drawing/2014/main" id="{646E94DD-D077-470B-8CB2-F2F7A654EE91}"/>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2262907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Use transitions between topics</a:t>
            </a:r>
            <a:br>
              <a:rPr lang="en-US" dirty="0"/>
            </a:br>
            <a:endParaRPr lang="en-US" dirty="0"/>
          </a:p>
        </p:txBody>
      </p:sp>
      <p:sp>
        <p:nvSpPr>
          <p:cNvPr id="3" name="Content Placeholder 2"/>
          <p:cNvSpPr>
            <a:spLocks noGrp="1"/>
          </p:cNvSpPr>
          <p:nvPr>
            <p:ph idx="1"/>
          </p:nvPr>
        </p:nvSpPr>
        <p:spPr>
          <a:xfrm>
            <a:off x="1593436" y="914400"/>
            <a:ext cx="9782801" cy="5562600"/>
          </a:xfrm>
        </p:spPr>
        <p:txBody>
          <a:bodyPr>
            <a:normAutofit fontScale="25000" lnSpcReduction="20000"/>
          </a:bodyPr>
          <a:lstStyle/>
          <a:p>
            <a:pPr marL="365760" lvl="1" indent="0">
              <a:spcBef>
                <a:spcPts val="0"/>
              </a:spcBef>
              <a:spcAft>
                <a:spcPts val="1800"/>
              </a:spcAft>
              <a:buNone/>
            </a:pPr>
            <a:endParaRPr lang="en-US" sz="8600" dirty="0"/>
          </a:p>
          <a:p>
            <a:pPr marL="365760" lvl="1" indent="0">
              <a:lnSpc>
                <a:spcPct val="120000"/>
              </a:lnSpc>
              <a:spcBef>
                <a:spcPts val="0"/>
              </a:spcBef>
              <a:spcAft>
                <a:spcPts val="1800"/>
              </a:spcAft>
              <a:buNone/>
            </a:pPr>
            <a:r>
              <a:rPr lang="en-US" sz="11200" dirty="0"/>
              <a:t>Use transitions to carry themes through your tour and reinforce main messages.</a:t>
            </a:r>
          </a:p>
          <a:p>
            <a:pPr marL="365760" lvl="1" indent="0">
              <a:lnSpc>
                <a:spcPct val="120000"/>
              </a:lnSpc>
              <a:spcBef>
                <a:spcPts val="0"/>
              </a:spcBef>
              <a:spcAft>
                <a:spcPts val="1800"/>
              </a:spcAft>
              <a:buNone/>
            </a:pPr>
            <a:endParaRPr lang="en-US" sz="3400" dirty="0"/>
          </a:p>
          <a:p>
            <a:pPr marL="365760" lvl="1" indent="0">
              <a:lnSpc>
                <a:spcPct val="120000"/>
              </a:lnSpc>
              <a:spcBef>
                <a:spcPts val="0"/>
              </a:spcBef>
              <a:spcAft>
                <a:spcPts val="1800"/>
              </a:spcAft>
              <a:buNone/>
            </a:pPr>
            <a:br>
              <a:rPr lang="en-US" sz="3400" dirty="0"/>
            </a:br>
            <a:r>
              <a:rPr lang="en-US" sz="8800" dirty="0"/>
              <a:t>Examples:</a:t>
            </a:r>
          </a:p>
          <a:p>
            <a:pPr marL="365760" lvl="1" indent="0">
              <a:lnSpc>
                <a:spcPct val="120000"/>
              </a:lnSpc>
              <a:spcBef>
                <a:spcPts val="0"/>
              </a:spcBef>
              <a:spcAft>
                <a:spcPts val="1800"/>
              </a:spcAft>
              <a:buNone/>
            </a:pPr>
            <a:r>
              <a:rPr lang="en-US" sz="8800" dirty="0"/>
              <a:t>“Earlier I mentioned that one of the three purposes of Monona Terrace is as a community gathering place. The youth dance demonstrations we hold on this Rooftop Garden is a great example.” </a:t>
            </a:r>
          </a:p>
          <a:p>
            <a:pPr marL="365760" lvl="1" indent="0">
              <a:lnSpc>
                <a:spcPct val="120000"/>
              </a:lnSpc>
              <a:spcBef>
                <a:spcPts val="0"/>
              </a:spcBef>
              <a:spcAft>
                <a:spcPts val="1800"/>
              </a:spcAft>
              <a:buNone/>
            </a:pPr>
            <a:r>
              <a:rPr lang="en-US" sz="8800" dirty="0"/>
              <a:t>“Now as we go indoors, let’s take a look at how circular shapes continue be an important part of the design.”</a:t>
            </a:r>
          </a:p>
          <a:p>
            <a:pPr marL="365760" lvl="1" indent="0">
              <a:lnSpc>
                <a:spcPct val="120000"/>
              </a:lnSpc>
              <a:spcBef>
                <a:spcPts val="0"/>
              </a:spcBef>
              <a:spcAft>
                <a:spcPts val="1800"/>
              </a:spcAft>
              <a:buNone/>
            </a:pPr>
            <a:br>
              <a:rPr lang="en-US" sz="5500" dirty="0"/>
            </a:br>
            <a:br>
              <a:rPr lang="en-US" sz="5500" dirty="0"/>
            </a:br>
            <a:br>
              <a:rPr lang="en-US" dirty="0"/>
            </a:br>
            <a:endParaRPr lang="en-US" dirty="0"/>
          </a:p>
        </p:txBody>
      </p:sp>
      <p:pic>
        <p:nvPicPr>
          <p:cNvPr id="5" name="Picture 4" descr="A picture containing text, clipart, screenshot&#10;&#10;Description automatically generated">
            <a:extLst>
              <a:ext uri="{FF2B5EF4-FFF2-40B4-BE49-F238E27FC236}">
                <a16:creationId xmlns:a16="http://schemas.microsoft.com/office/drawing/2014/main" id="{646E94DD-D077-470B-8CB2-F2F7A654EE91}"/>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28225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Use transitions between topics</a:t>
            </a:r>
            <a:br>
              <a:rPr lang="en-US" dirty="0"/>
            </a:br>
            <a:endParaRPr lang="en-US" dirty="0"/>
          </a:p>
        </p:txBody>
      </p:sp>
      <p:sp>
        <p:nvSpPr>
          <p:cNvPr id="3" name="Content Placeholder 2"/>
          <p:cNvSpPr>
            <a:spLocks noGrp="1"/>
          </p:cNvSpPr>
          <p:nvPr>
            <p:ph idx="1"/>
          </p:nvPr>
        </p:nvSpPr>
        <p:spPr>
          <a:xfrm>
            <a:off x="1593436" y="990600"/>
            <a:ext cx="9782801" cy="5486400"/>
          </a:xfrm>
        </p:spPr>
        <p:txBody>
          <a:bodyPr>
            <a:normAutofit/>
          </a:bodyPr>
          <a:lstStyle/>
          <a:p>
            <a:pPr marL="365760" lvl="1" indent="0">
              <a:spcBef>
                <a:spcPts val="0"/>
              </a:spcBef>
              <a:spcAft>
                <a:spcPts val="1800"/>
              </a:spcAft>
              <a:buNone/>
            </a:pPr>
            <a:endParaRPr lang="en-US" b="1" dirty="0"/>
          </a:p>
          <a:p>
            <a:pPr marL="365760" lvl="1" indent="0">
              <a:spcBef>
                <a:spcPts val="0"/>
              </a:spcBef>
              <a:spcAft>
                <a:spcPts val="1800"/>
              </a:spcAft>
              <a:buNone/>
            </a:pPr>
            <a:r>
              <a:rPr lang="en-US" sz="2800" dirty="0"/>
              <a:t>More examples:</a:t>
            </a:r>
          </a:p>
          <a:p>
            <a:pPr marL="365760" lvl="1" indent="0">
              <a:lnSpc>
                <a:spcPct val="120000"/>
              </a:lnSpc>
              <a:spcBef>
                <a:spcPts val="0"/>
              </a:spcBef>
              <a:spcAft>
                <a:spcPts val="1800"/>
              </a:spcAft>
              <a:buNone/>
            </a:pPr>
            <a:r>
              <a:rPr lang="en-US" dirty="0"/>
              <a:t>“Monona Terrace can meet the needs of a variety of different group sizes and events.  We just saw how we can serve a small group in the Dane Room, now let’s see how we can accommodate conventions and large meetings in the Exhibit Hall.”</a:t>
            </a:r>
            <a:br>
              <a:rPr lang="en-US" dirty="0"/>
            </a:br>
            <a:endParaRPr lang="en-US" dirty="0"/>
          </a:p>
          <a:p>
            <a:pPr marL="365760" lvl="1" indent="0">
              <a:lnSpc>
                <a:spcPct val="120000"/>
              </a:lnSpc>
              <a:spcBef>
                <a:spcPts val="0"/>
              </a:spcBef>
              <a:spcAft>
                <a:spcPts val="1800"/>
              </a:spcAft>
              <a:buNone/>
            </a:pPr>
            <a:r>
              <a:rPr lang="en-US" dirty="0"/>
              <a:t>“I mentioned that Tony </a:t>
            </a:r>
            <a:r>
              <a:rPr lang="en-US" dirty="0" err="1"/>
              <a:t>Puttnam</a:t>
            </a:r>
            <a:r>
              <a:rPr lang="en-US" dirty="0"/>
              <a:t> had some unique challenges in adapting the design for our contemporary convention center.  Here’s another example…”</a:t>
            </a:r>
          </a:p>
        </p:txBody>
      </p:sp>
      <p:pic>
        <p:nvPicPr>
          <p:cNvPr id="5" name="Picture 4" descr="A picture containing text, clipart, screenshot&#10;&#10;Description automatically generated">
            <a:extLst>
              <a:ext uri="{FF2B5EF4-FFF2-40B4-BE49-F238E27FC236}">
                <a16:creationId xmlns:a16="http://schemas.microsoft.com/office/drawing/2014/main" id="{646E94DD-D077-470B-8CB2-F2F7A654EE91}"/>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1346265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Repetition</a:t>
            </a:r>
          </a:p>
        </p:txBody>
      </p:sp>
      <p:sp>
        <p:nvSpPr>
          <p:cNvPr id="5" name="Text Placeholder 4"/>
          <p:cNvSpPr>
            <a:spLocks noGrp="1"/>
          </p:cNvSpPr>
          <p:nvPr>
            <p:ph type="body" idx="1"/>
          </p:nvPr>
        </p:nvSpPr>
        <p:spPr/>
        <p:txBody>
          <a:bodyPr/>
          <a:lstStyle/>
          <a:p>
            <a:endParaRPr lang="en-US"/>
          </a:p>
        </p:txBody>
      </p:sp>
      <p:pic>
        <p:nvPicPr>
          <p:cNvPr id="4" name="Picture 3" descr="A picture containing text, clipart, screenshot&#10;&#10;Description automatically generated">
            <a:extLst>
              <a:ext uri="{FF2B5EF4-FFF2-40B4-BE49-F238E27FC236}">
                <a16:creationId xmlns:a16="http://schemas.microsoft.com/office/drawing/2014/main" id="{F4451908-A2C7-4949-9966-F2FFF9ABB7A8}"/>
              </a:ext>
            </a:extLst>
          </p:cNvPr>
          <p:cNvPicPr>
            <a:picLocks noChangeAspect="1"/>
          </p:cNvPicPr>
          <p:nvPr/>
        </p:nvPicPr>
        <p:blipFill>
          <a:blip r:embed="rId2"/>
          <a:stretch>
            <a:fillRect/>
          </a:stretch>
        </p:blipFill>
        <p:spPr>
          <a:xfrm>
            <a:off x="227012" y="5638800"/>
            <a:ext cx="1447800" cy="1156855"/>
          </a:xfrm>
          <a:prstGeom prst="rect">
            <a:avLst/>
          </a:prstGeom>
          <a:ln w="19050">
            <a:solidFill>
              <a:schemeClr val="bg1"/>
            </a:solidFill>
          </a:ln>
        </p:spPr>
      </p:pic>
    </p:spTree>
    <p:extLst>
      <p:ext uri="{BB962C8B-B14F-4D97-AF65-F5344CB8AC3E}">
        <p14:creationId xmlns:p14="http://schemas.microsoft.com/office/powerpoint/2010/main" val="370187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Repeat key phrases across sentences</a:t>
            </a:r>
          </a:p>
        </p:txBody>
      </p:sp>
      <p:pic>
        <p:nvPicPr>
          <p:cNvPr id="3" name="Picture 2" descr="A picture containing text, clipart, screenshot&#10;&#10;Description automatically generated">
            <a:extLst>
              <a:ext uri="{FF2B5EF4-FFF2-40B4-BE49-F238E27FC236}">
                <a16:creationId xmlns:a16="http://schemas.microsoft.com/office/drawing/2014/main" id="{5BDDD7CA-C952-4535-9657-23E6ABF992B3}"/>
              </a:ext>
            </a:extLst>
          </p:cNvPr>
          <p:cNvPicPr>
            <a:picLocks noChangeAspect="1"/>
          </p:cNvPicPr>
          <p:nvPr/>
        </p:nvPicPr>
        <p:blipFill>
          <a:blip r:embed="rId2"/>
          <a:stretch>
            <a:fillRect/>
          </a:stretch>
        </p:blipFill>
        <p:spPr>
          <a:xfrm>
            <a:off x="150812" y="572924"/>
            <a:ext cx="1066800" cy="852419"/>
          </a:xfrm>
          <a:prstGeom prst="rect">
            <a:avLst/>
          </a:prstGeom>
          <a:ln w="15875">
            <a:solidFill>
              <a:schemeClr val="bg1"/>
            </a:solidFill>
          </a:ln>
        </p:spPr>
      </p:pic>
      <p:sp>
        <p:nvSpPr>
          <p:cNvPr id="4" name="Content Placeholder 3">
            <a:extLst>
              <a:ext uri="{FF2B5EF4-FFF2-40B4-BE49-F238E27FC236}">
                <a16:creationId xmlns:a16="http://schemas.microsoft.com/office/drawing/2014/main" id="{72C3A659-7E44-46CA-97F1-A54854C0E165}"/>
              </a:ext>
            </a:extLst>
          </p:cNvPr>
          <p:cNvSpPr>
            <a:spLocks noGrp="1"/>
          </p:cNvSpPr>
          <p:nvPr>
            <p:ph idx="1"/>
          </p:nvPr>
        </p:nvSpPr>
        <p:spPr/>
        <p:txBody>
          <a:bodyPr/>
          <a:lstStyle/>
          <a:p>
            <a:pPr marL="0" indent="0">
              <a:buNone/>
            </a:pPr>
            <a:r>
              <a:rPr lang="en-US" dirty="0">
                <a:solidFill>
                  <a:schemeClr val="tx2">
                    <a:lumMod val="95000"/>
                    <a:lumOff val="5000"/>
                  </a:schemeClr>
                </a:solidFill>
              </a:rPr>
              <a:t>Examples:</a:t>
            </a:r>
          </a:p>
          <a:p>
            <a:r>
              <a:rPr lang="en-US" dirty="0">
                <a:solidFill>
                  <a:schemeClr val="tx2"/>
                </a:solidFill>
              </a:rPr>
              <a:t>“Frank Lloyd Wright chose </a:t>
            </a:r>
            <a:r>
              <a:rPr lang="en-US" b="1" dirty="0">
                <a:solidFill>
                  <a:schemeClr val="tx2"/>
                </a:solidFill>
              </a:rPr>
              <a:t>curvilinear</a:t>
            </a:r>
            <a:r>
              <a:rPr lang="en-US" dirty="0">
                <a:solidFill>
                  <a:schemeClr val="tx2"/>
                </a:solidFill>
              </a:rPr>
              <a:t> forms, exterior color, and building symmetry in homage to the State Capitol. Tony Puttnam continued </a:t>
            </a:r>
            <a:r>
              <a:rPr lang="en-US" b="1" dirty="0">
                <a:solidFill>
                  <a:schemeClr val="tx2"/>
                </a:solidFill>
              </a:rPr>
              <a:t>curvilinear</a:t>
            </a:r>
            <a:r>
              <a:rPr lang="en-US" dirty="0">
                <a:solidFill>
                  <a:schemeClr val="tx2"/>
                </a:solidFill>
              </a:rPr>
              <a:t> concepts in his interior design. Note the circular elements in the ceiling and the carpet.”</a:t>
            </a:r>
          </a:p>
          <a:p>
            <a:endParaRPr lang="en-US" dirty="0">
              <a:solidFill>
                <a:schemeClr val="tx2"/>
              </a:solidFill>
            </a:endParaRPr>
          </a:p>
          <a:p>
            <a:endParaRPr lang="en-US" dirty="0"/>
          </a:p>
        </p:txBody>
      </p:sp>
    </p:spTree>
    <p:extLst>
      <p:ext uri="{BB962C8B-B14F-4D97-AF65-F5344CB8AC3E}">
        <p14:creationId xmlns:p14="http://schemas.microsoft.com/office/powerpoint/2010/main" val="196713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7081" y="914400"/>
            <a:ext cx="8329031" cy="2680127"/>
          </a:xfrm>
        </p:spPr>
        <p:txBody>
          <a:bodyPr/>
          <a:lstStyle/>
          <a:p>
            <a:r>
              <a:rPr lang="en-US" dirty="0"/>
              <a:t>Communicating for Understanding</a:t>
            </a:r>
          </a:p>
        </p:txBody>
      </p:sp>
      <p:sp>
        <p:nvSpPr>
          <p:cNvPr id="3" name="Subtitle 2"/>
          <p:cNvSpPr>
            <a:spLocks noGrp="1"/>
          </p:cNvSpPr>
          <p:nvPr>
            <p:ph type="subTitle" idx="1"/>
          </p:nvPr>
        </p:nvSpPr>
        <p:spPr/>
        <p:txBody>
          <a:bodyPr/>
          <a:lstStyle/>
          <a:p>
            <a:r>
              <a:rPr lang="en-US" dirty="0"/>
              <a:t>Tips for Effective Tours</a:t>
            </a:r>
          </a:p>
        </p:txBody>
      </p:sp>
      <p:pic>
        <p:nvPicPr>
          <p:cNvPr id="5" name="Picture 4" descr="A picture containing text, clipart, screenshot&#10;&#10;Description automatically generated">
            <a:extLst>
              <a:ext uri="{FF2B5EF4-FFF2-40B4-BE49-F238E27FC236}">
                <a16:creationId xmlns:a16="http://schemas.microsoft.com/office/drawing/2014/main" id="{F03F62DE-1E69-4D31-B658-2FBD1F1E27F7}"/>
              </a:ext>
            </a:extLst>
          </p:cNvPr>
          <p:cNvPicPr>
            <a:picLocks noChangeAspect="1"/>
          </p:cNvPicPr>
          <p:nvPr/>
        </p:nvPicPr>
        <p:blipFill>
          <a:blip r:embed="rId3"/>
          <a:stretch>
            <a:fillRect/>
          </a:stretch>
        </p:blipFill>
        <p:spPr>
          <a:xfrm>
            <a:off x="227012" y="5638800"/>
            <a:ext cx="1447800" cy="1156855"/>
          </a:xfrm>
          <a:prstGeom prst="rect">
            <a:avLst/>
          </a:prstGeom>
          <a:ln w="19050">
            <a:solidFill>
              <a:schemeClr val="bg1"/>
            </a:solidFill>
          </a:ln>
        </p:spPr>
      </p:pic>
    </p:spTree>
    <p:extLst>
      <p:ext uri="{BB962C8B-B14F-4D97-AF65-F5344CB8AC3E}">
        <p14:creationId xmlns:p14="http://schemas.microsoft.com/office/powerpoint/2010/main" val="255138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r>
              <a:rPr lang="en-US" dirty="0"/>
              <a:t>Those with lower literacy tend to interpret more literally.</a:t>
            </a:r>
          </a:p>
        </p:txBody>
      </p:sp>
      <p:sp>
        <p:nvSpPr>
          <p:cNvPr id="3" name="Content Placeholder 2">
            <a:extLst>
              <a:ext uri="{FF2B5EF4-FFF2-40B4-BE49-F238E27FC236}">
                <a16:creationId xmlns:a16="http://schemas.microsoft.com/office/drawing/2014/main" id="{7E6644C0-A1AD-4BDC-8E42-9348195F930B}"/>
              </a:ext>
            </a:extLst>
          </p:cNvPr>
          <p:cNvSpPr>
            <a:spLocks noGrp="1"/>
          </p:cNvSpPr>
          <p:nvPr>
            <p:ph idx="1"/>
          </p:nvPr>
        </p:nvSpPr>
        <p:spPr>
          <a:xfrm>
            <a:off x="4301124" y="1905000"/>
            <a:ext cx="3586576" cy="4572000"/>
          </a:xfrm>
        </p:spPr>
        <p:txBody>
          <a:bodyPr/>
          <a:lstStyle/>
          <a:p>
            <a:r>
              <a:rPr lang="en-US" dirty="0"/>
              <a:t>Piling</a:t>
            </a:r>
          </a:p>
          <a:p>
            <a:r>
              <a:rPr lang="en-US" dirty="0"/>
              <a:t>Saucers</a:t>
            </a:r>
          </a:p>
          <a:p>
            <a:r>
              <a:rPr lang="en-US" dirty="0"/>
              <a:t>Ice wall</a:t>
            </a:r>
          </a:p>
          <a:p>
            <a:r>
              <a:rPr lang="en-US" dirty="0"/>
              <a:t>Pendants</a:t>
            </a:r>
          </a:p>
          <a:p>
            <a:r>
              <a:rPr lang="en-US" dirty="0"/>
              <a:t>Grammar</a:t>
            </a:r>
          </a:p>
          <a:p>
            <a:r>
              <a:rPr lang="en-US" dirty="0"/>
              <a:t>Geometry</a:t>
            </a:r>
          </a:p>
          <a:p>
            <a:endParaRPr lang="en-US" dirty="0"/>
          </a:p>
        </p:txBody>
      </p:sp>
      <p:pic>
        <p:nvPicPr>
          <p:cNvPr id="4" name="Picture 3" descr="A picture containing text, clipart, screenshot&#10;&#10;Description automatically generated">
            <a:extLst>
              <a:ext uri="{FF2B5EF4-FFF2-40B4-BE49-F238E27FC236}">
                <a16:creationId xmlns:a16="http://schemas.microsoft.com/office/drawing/2014/main" id="{9205D32D-4A66-41AE-9C03-14E03E282771}"/>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4101040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2436812" y="615821"/>
            <a:ext cx="8839200" cy="938589"/>
          </a:xfrm>
        </p:spPr>
        <p:txBody>
          <a:bodyPr>
            <a:noAutofit/>
          </a:bodyPr>
          <a:lstStyle/>
          <a:p>
            <a:r>
              <a:rPr lang="en-US" dirty="0"/>
              <a:t>Almost everyone will have difficulty with comprehension at some point.</a:t>
            </a:r>
          </a:p>
        </p:txBody>
      </p:sp>
      <p:sp>
        <p:nvSpPr>
          <p:cNvPr id="2" name="Rectangle 1"/>
          <p:cNvSpPr/>
          <p:nvPr/>
        </p:nvSpPr>
        <p:spPr>
          <a:xfrm>
            <a:off x="2498596" y="2590800"/>
            <a:ext cx="7191631" cy="2331151"/>
          </a:xfrm>
          <a:prstGeom prst="rect">
            <a:avLst/>
          </a:prstGeom>
        </p:spPr>
        <p:txBody>
          <a:bodyPr wrap="square">
            <a:spAutoFit/>
          </a:bodyPr>
          <a:lstStyle/>
          <a:p>
            <a:pPr>
              <a:lnSpc>
                <a:spcPct val="170000"/>
              </a:lnSpc>
            </a:pPr>
            <a:r>
              <a:rPr lang="en-US" sz="2800" dirty="0">
                <a:latin typeface="Arial" charset="0"/>
              </a:rPr>
              <a:t>It’s much harder for those who:</a:t>
            </a:r>
          </a:p>
          <a:p>
            <a:pPr marL="914400" lvl="1" indent="-457200">
              <a:lnSpc>
                <a:spcPct val="130000"/>
              </a:lnSpc>
              <a:buFont typeface="Arial" panose="020B0604020202020204" pitchFamily="34" charset="0"/>
              <a:buChar char="•"/>
            </a:pPr>
            <a:r>
              <a:rPr lang="en-US" sz="2600" dirty="0">
                <a:latin typeface="Arial" charset="0"/>
              </a:rPr>
              <a:t>Speak English as their second language.</a:t>
            </a:r>
          </a:p>
          <a:p>
            <a:pPr marL="914400" lvl="1" indent="-457200">
              <a:lnSpc>
                <a:spcPct val="130000"/>
              </a:lnSpc>
              <a:buFont typeface="Arial" panose="020B0604020202020204" pitchFamily="34" charset="0"/>
              <a:buChar char="•"/>
            </a:pPr>
            <a:r>
              <a:rPr lang="en-US" sz="2600" dirty="0">
                <a:latin typeface="Arial" charset="0"/>
              </a:rPr>
              <a:t>Are less educated.</a:t>
            </a:r>
          </a:p>
          <a:p>
            <a:pPr marL="914400" lvl="1" indent="-457200">
              <a:lnSpc>
                <a:spcPct val="130000"/>
              </a:lnSpc>
              <a:buFont typeface="Arial" panose="020B0604020202020204" pitchFamily="34" charset="0"/>
              <a:buChar char="•"/>
            </a:pPr>
            <a:r>
              <a:rPr lang="en-US" sz="2600" dirty="0">
                <a:latin typeface="Arial" charset="0"/>
              </a:rPr>
              <a:t>Are under great stress.</a:t>
            </a:r>
          </a:p>
        </p:txBody>
      </p:sp>
      <p:pic>
        <p:nvPicPr>
          <p:cNvPr id="4" name="Picture 3" descr="A picture containing text, clipart, screenshot&#10;&#10;Description automatically generated">
            <a:extLst>
              <a:ext uri="{FF2B5EF4-FFF2-40B4-BE49-F238E27FC236}">
                <a16:creationId xmlns:a16="http://schemas.microsoft.com/office/drawing/2014/main" id="{9205D32D-4A66-41AE-9C03-14E03E282771}"/>
              </a:ext>
            </a:extLst>
          </p:cNvPr>
          <p:cNvPicPr>
            <a:picLocks noChangeAspect="1"/>
          </p:cNvPicPr>
          <p:nvPr/>
        </p:nvPicPr>
        <p:blipFill>
          <a:blip r:embed="rId3"/>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131796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effective communication</a:t>
            </a:r>
          </a:p>
        </p:txBody>
      </p:sp>
      <p:sp>
        <p:nvSpPr>
          <p:cNvPr id="5" name="Text Placeholder 4"/>
          <p:cNvSpPr>
            <a:spLocks noGrp="1"/>
          </p:cNvSpPr>
          <p:nvPr>
            <p:ph type="body" idx="1"/>
          </p:nvPr>
        </p:nvSpPr>
        <p:spPr/>
        <p:txBody>
          <a:bodyPr/>
          <a:lstStyle/>
          <a:p>
            <a:endParaRPr lang="en-US"/>
          </a:p>
        </p:txBody>
      </p:sp>
      <p:pic>
        <p:nvPicPr>
          <p:cNvPr id="4" name="Picture 3" descr="A picture containing text, clipart, screenshot&#10;&#10;Description automatically generated">
            <a:extLst>
              <a:ext uri="{FF2B5EF4-FFF2-40B4-BE49-F238E27FC236}">
                <a16:creationId xmlns:a16="http://schemas.microsoft.com/office/drawing/2014/main" id="{F4451908-A2C7-4949-9966-F2FFF9ABB7A8}"/>
              </a:ext>
            </a:extLst>
          </p:cNvPr>
          <p:cNvPicPr>
            <a:picLocks noChangeAspect="1"/>
          </p:cNvPicPr>
          <p:nvPr/>
        </p:nvPicPr>
        <p:blipFill>
          <a:blip r:embed="rId2"/>
          <a:stretch>
            <a:fillRect/>
          </a:stretch>
        </p:blipFill>
        <p:spPr>
          <a:xfrm>
            <a:off x="227012" y="5638800"/>
            <a:ext cx="1447800" cy="1156855"/>
          </a:xfrm>
          <a:prstGeom prst="rect">
            <a:avLst/>
          </a:prstGeom>
          <a:ln w="19050">
            <a:solidFill>
              <a:schemeClr val="bg1"/>
            </a:solidFill>
          </a:ln>
        </p:spPr>
      </p:pic>
    </p:spTree>
    <p:extLst>
      <p:ext uri="{BB962C8B-B14F-4D97-AF65-F5344CB8AC3E}">
        <p14:creationId xmlns:p14="http://schemas.microsoft.com/office/powerpoint/2010/main" val="35209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Understanding is affected by:</a:t>
            </a:r>
          </a:p>
        </p:txBody>
      </p:sp>
      <p:sp>
        <p:nvSpPr>
          <p:cNvPr id="14" name="Content Placeholder 13"/>
          <p:cNvSpPr>
            <a:spLocks noGrp="1"/>
          </p:cNvSpPr>
          <p:nvPr>
            <p:ph idx="1"/>
          </p:nvPr>
        </p:nvSpPr>
        <p:spPr/>
        <p:txBody>
          <a:bodyPr/>
          <a:lstStyle/>
          <a:p>
            <a:r>
              <a:rPr lang="en-US" dirty="0"/>
              <a:t>Complexity and volume of information</a:t>
            </a:r>
          </a:p>
          <a:p>
            <a:r>
              <a:rPr lang="en-US" dirty="0"/>
              <a:t>Audience listening skills</a:t>
            </a:r>
          </a:p>
          <a:p>
            <a:r>
              <a:rPr lang="en-US" dirty="0"/>
              <a:t>Presenter style and skills</a:t>
            </a:r>
          </a:p>
        </p:txBody>
      </p:sp>
      <p:pic>
        <p:nvPicPr>
          <p:cNvPr id="3" name="Picture 2" descr="A picture containing text, clipart, screenshot&#10;&#10;Description automatically generated">
            <a:extLst>
              <a:ext uri="{FF2B5EF4-FFF2-40B4-BE49-F238E27FC236}">
                <a16:creationId xmlns:a16="http://schemas.microsoft.com/office/drawing/2014/main" id="{5BDDD7CA-C952-4535-9657-23E6ABF992B3}"/>
              </a:ext>
            </a:extLst>
          </p:cNvPr>
          <p:cNvPicPr>
            <a:picLocks noChangeAspect="1"/>
          </p:cNvPicPr>
          <p:nvPr/>
        </p:nvPicPr>
        <p:blipFill>
          <a:blip r:embed="rId2"/>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295711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Signs you’re losing them</a:t>
            </a:r>
          </a:p>
        </p:txBody>
      </p:sp>
      <p:sp>
        <p:nvSpPr>
          <p:cNvPr id="14" name="Content Placeholder 13"/>
          <p:cNvSpPr>
            <a:spLocks noGrp="1"/>
          </p:cNvSpPr>
          <p:nvPr>
            <p:ph idx="1"/>
          </p:nvPr>
        </p:nvSpPr>
        <p:spPr/>
        <p:txBody>
          <a:bodyPr/>
          <a:lstStyle/>
          <a:p>
            <a:r>
              <a:rPr lang="en-US" dirty="0"/>
              <a:t>Facial expression</a:t>
            </a:r>
          </a:p>
          <a:p>
            <a:r>
              <a:rPr lang="en-US" dirty="0"/>
              <a:t>Head tilts</a:t>
            </a:r>
          </a:p>
          <a:p>
            <a:r>
              <a:rPr lang="en-US" dirty="0"/>
              <a:t>Lack of participation</a:t>
            </a:r>
          </a:p>
          <a:p>
            <a:r>
              <a:rPr lang="en-US" dirty="0"/>
              <a:t>Distracted; focusing on something else</a:t>
            </a:r>
          </a:p>
          <a:p>
            <a:r>
              <a:rPr lang="en-US" dirty="0"/>
              <a:t>No questions</a:t>
            </a:r>
          </a:p>
        </p:txBody>
      </p:sp>
      <p:pic>
        <p:nvPicPr>
          <p:cNvPr id="3" name="Picture 2" descr="A picture containing text, clipart, screenshot&#10;&#10;Description automatically generated">
            <a:extLst>
              <a:ext uri="{FF2B5EF4-FFF2-40B4-BE49-F238E27FC236}">
                <a16:creationId xmlns:a16="http://schemas.microsoft.com/office/drawing/2014/main" id="{5BDDD7CA-C952-4535-9657-23E6ABF992B3}"/>
              </a:ext>
            </a:extLst>
          </p:cNvPr>
          <p:cNvPicPr>
            <a:picLocks noChangeAspect="1"/>
          </p:cNvPicPr>
          <p:nvPr/>
        </p:nvPicPr>
        <p:blipFill>
          <a:blip r:embed="rId2"/>
          <a:stretch>
            <a:fillRect/>
          </a:stretch>
        </p:blipFill>
        <p:spPr>
          <a:xfrm>
            <a:off x="150812" y="572924"/>
            <a:ext cx="1066800" cy="852419"/>
          </a:xfrm>
          <a:prstGeom prst="rect">
            <a:avLst/>
          </a:prstGeom>
          <a:ln w="15875">
            <a:solidFill>
              <a:schemeClr val="bg1"/>
            </a:solidFill>
          </a:ln>
        </p:spPr>
      </p:pic>
    </p:spTree>
    <p:extLst>
      <p:ext uri="{BB962C8B-B14F-4D97-AF65-F5344CB8AC3E}">
        <p14:creationId xmlns:p14="http://schemas.microsoft.com/office/powerpoint/2010/main" val="10848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 education presentation with Pi  (widescreen).potx" id="{DF132673-7A8C-4FB7-A35E-0123B6C0D98B}" vid="{CCAAB50D-2EF2-4925-80C2-C83131AE58AC}"/>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Math education presentation with Pi  (widescreen)</Template>
  <TotalTime>2307</TotalTime>
  <Words>2388</Words>
  <Application>Microsoft Office PowerPoint</Application>
  <PresentationFormat>Custom</PresentationFormat>
  <Paragraphs>308</Paragraphs>
  <Slides>49</Slides>
  <Notes>31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8" baseType="lpstr">
      <vt:lpstr>Arial</vt:lpstr>
      <vt:lpstr>Calibri</vt:lpstr>
      <vt:lpstr>Euphemia</vt:lpstr>
      <vt:lpstr>Roboto</vt:lpstr>
      <vt:lpstr>SourceSansProRegular</vt:lpstr>
      <vt:lpstr>Wingdings</vt:lpstr>
      <vt:lpstr>Wingdings 2</vt:lpstr>
      <vt:lpstr>Math 16x9</vt:lpstr>
      <vt:lpstr>Chart</vt:lpstr>
      <vt:lpstr>Communicating for Understanding</vt:lpstr>
      <vt:lpstr>Communicating for Understanding: Today’s Agenda</vt:lpstr>
      <vt:lpstr>Adult Literacy Levels</vt:lpstr>
      <vt:lpstr>Literacy in Wisconsin</vt:lpstr>
      <vt:lpstr>Those with lower literacy tend to interpret more literally.</vt:lpstr>
      <vt:lpstr>Almost everyone will have difficulty with comprehension at some point.</vt:lpstr>
      <vt:lpstr>Barriers to effective communication</vt:lpstr>
      <vt:lpstr>Understanding is affected by:</vt:lpstr>
      <vt:lpstr>Signs you’re losing them</vt:lpstr>
      <vt:lpstr>Bringing them back</vt:lpstr>
      <vt:lpstr>How to know they are understanding</vt:lpstr>
      <vt:lpstr>Verify understanding through TeachBack</vt:lpstr>
      <vt:lpstr>Verify understanding through TeachBack</vt:lpstr>
      <vt:lpstr>Reducing barriers to understanding</vt:lpstr>
      <vt:lpstr>Reducing barriers to understanding Make sure you’re being heard</vt:lpstr>
      <vt:lpstr>Reducing barriers to understanding  Speak clearly and slow down</vt:lpstr>
      <vt:lpstr>Reducing barriers to understanding  Slow down</vt:lpstr>
      <vt:lpstr>Use plain, simple language</vt:lpstr>
      <vt:lpstr>Use plain, simple language Jargon: An example</vt:lpstr>
      <vt:lpstr> Use plain, simple language Using/Avoiding Jargon and Acronyms</vt:lpstr>
      <vt:lpstr> Use plain, simple language Avoiding or Defining Jargon</vt:lpstr>
      <vt:lpstr> Use plain, simple language Use words familiar to visitors</vt:lpstr>
      <vt:lpstr>What is a way to say two of these words in plain language? </vt:lpstr>
      <vt:lpstr> Use plain, simple language Defining or illustrating terms visitors should know</vt:lpstr>
      <vt:lpstr>What is a way to define or illustrate two of these words in plain language? </vt:lpstr>
      <vt:lpstr>Use one-idea sentences</vt:lpstr>
      <vt:lpstr>Communicating numbers</vt:lpstr>
      <vt:lpstr>Communicating numbers</vt:lpstr>
      <vt:lpstr>Communicating numbers</vt:lpstr>
      <vt:lpstr>Communicating numbers</vt:lpstr>
      <vt:lpstr>Analogies</vt:lpstr>
      <vt:lpstr>What numbers do you use in tours?</vt:lpstr>
      <vt:lpstr>What analogies could you use?</vt:lpstr>
      <vt:lpstr>How can these dates be effectively communicated?</vt:lpstr>
      <vt:lpstr>Organizing for understanding</vt:lpstr>
      <vt:lpstr>Only “need to know” concepts</vt:lpstr>
      <vt:lpstr>Only “need to know” concepts=   The Big “So What?”</vt:lpstr>
      <vt:lpstr>Ballroom Activity</vt:lpstr>
      <vt:lpstr>Chunking Information</vt:lpstr>
      <vt:lpstr>Chunking Information</vt:lpstr>
      <vt:lpstr>Chunking Information</vt:lpstr>
      <vt:lpstr>Chunking Information</vt:lpstr>
      <vt:lpstr>Previewing &amp; Transitions</vt:lpstr>
      <vt:lpstr>Preview what’s coming up </vt:lpstr>
      <vt:lpstr>Use transitions between topics </vt:lpstr>
      <vt:lpstr>Use transitions between topics </vt:lpstr>
      <vt:lpstr>Repetition</vt:lpstr>
      <vt:lpstr>Repeat key phrases across sentences</vt:lpstr>
      <vt:lpstr>Communicating for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for Understanding</dc:title>
  <dc:creator>Steve Sparks</dc:creator>
  <cp:lastModifiedBy>Heather Sabin</cp:lastModifiedBy>
  <cp:revision>43</cp:revision>
  <dcterms:created xsi:type="dcterms:W3CDTF">2021-03-19T20:48:52Z</dcterms:created>
  <dcterms:modified xsi:type="dcterms:W3CDTF">2021-03-26T21:16:00Z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