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71" r:id="rId4"/>
    <p:sldId id="261" r:id="rId5"/>
    <p:sldId id="267" r:id="rId6"/>
    <p:sldId id="263" r:id="rId7"/>
    <p:sldId id="272" r:id="rId8"/>
    <p:sldId id="264" r:id="rId9"/>
    <p:sldId id="262" r:id="rId10"/>
    <p:sldId id="265" r:id="rId11"/>
    <p:sldId id="266" r:id="rId12"/>
    <p:sldId id="273" r:id="rId13"/>
    <p:sldId id="274" r:id="rId14"/>
    <p:sldId id="275" r:id="rId15"/>
    <p:sldId id="268" r:id="rId16"/>
    <p:sldId id="269" r:id="rId17"/>
    <p:sldId id="27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A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84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81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82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64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70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70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99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659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77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276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C21A-29DF-4498-ADC6-EC27B331AF07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12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3C21A-29DF-4498-ADC6-EC27B331AF07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66783-D293-4587-AADB-E6348BFEEE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2936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hsabin@mononaterrace.co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220432"/>
            <a:ext cx="10439400" cy="2353363"/>
          </a:xfrm>
        </p:spPr>
        <p:txBody>
          <a:bodyPr>
            <a:normAutofit fontScale="90000"/>
          </a:bodyPr>
          <a:lstStyle/>
          <a:p>
            <a:br>
              <a:rPr lang="en-US" dirty="0">
                <a:latin typeface="Britannic Bold" panose="020B0903060703020204" pitchFamily="34" charset="0"/>
              </a:rPr>
            </a:br>
            <a:r>
              <a:rPr lang="en-US" sz="8000" dirty="0">
                <a:latin typeface="Britannic Bold" panose="020B0903060703020204" pitchFamily="34" charset="0"/>
              </a:rPr>
              <a:t>Docent Training</a:t>
            </a:r>
            <a:br>
              <a:rPr lang="en-US" dirty="0">
                <a:latin typeface="Britannic Bold" panose="020B0903060703020204" pitchFamily="34" charset="0"/>
              </a:rPr>
            </a:br>
            <a:r>
              <a:rPr lang="en-US" dirty="0">
                <a:latin typeface="Britannic Bold" panose="020B0903060703020204" pitchFamily="34" charset="0"/>
              </a:rPr>
              <a:t>Storyboarding Your Tour Part 1</a:t>
            </a:r>
            <a:br>
              <a:rPr lang="en-US" dirty="0">
                <a:latin typeface="Britannic Bold" panose="020B0903060703020204" pitchFamily="34" charset="0"/>
              </a:rPr>
            </a:br>
            <a:br>
              <a:rPr lang="en-US" dirty="0">
                <a:latin typeface="Britannic Bold" panose="020B0903060703020204" pitchFamily="34" charset="0"/>
              </a:rPr>
            </a:br>
            <a:endParaRPr lang="en-US" dirty="0">
              <a:latin typeface="Britannic Bold" panose="020B0903060703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6422" y="636974"/>
            <a:ext cx="1987378" cy="158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621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  <a:t>Experiential Filters</a:t>
            </a:r>
            <a:endParaRPr lang="en-US" sz="4800" dirty="0"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4918"/>
            <a:ext cx="10515600" cy="35820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Planting Seeds: i.e.  lasting impressions, actions to take following the tour, key take-away ideas 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Feelings &amp; Emotions: emotional connections, lessons learned, universal themes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Wow! Moments:   Surprise, Amaze or Delight,  Connect two things in a new way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6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  <a:t>Next Steps </a:t>
            </a:r>
            <a:r>
              <a:rPr lang="en-US" sz="4800" dirty="0">
                <a:latin typeface="Britannic Bold" panose="020B0903060703020204" pitchFamily="34" charset="0"/>
              </a:rPr>
              <a:t>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7211"/>
            <a:ext cx="10515600" cy="358204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You’ll receive a piece of mail that includes these materials for this exercise…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1 11 x 17 inch sheet of paper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Storyboard legend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Post-it notes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Communication Methods Stickers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Sensory Star Stickers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Filter Circle Stickers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057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  <a:t>Next Steps </a:t>
            </a:r>
            <a:r>
              <a:rPr lang="en-US" sz="4800" dirty="0">
                <a:latin typeface="Britannic Bold" panose="020B0903060703020204" pitchFamily="34" charset="0"/>
              </a:rPr>
              <a:t>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4918"/>
            <a:ext cx="10515600" cy="3582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Instructions: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Write down 10-12 talking points from your tour. Put one each on a post-it note and attach the post-it to the 11x17 sheet.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Above each talking point, write the location or tour stop where you present the idea.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Now use the labels and stickers to indicate the type of information, filters, and sensory elements to “code” each idea.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976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  <a:t>Legend</a:t>
            </a:r>
            <a:r>
              <a:rPr lang="en-US" sz="4800" dirty="0">
                <a:latin typeface="Britannic Bold" panose="020B0903060703020204" pitchFamily="34" charset="0"/>
              </a:rPr>
              <a:t>Here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400" y="2595563"/>
            <a:ext cx="4775200" cy="358140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420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  <a:t>My </a:t>
            </a:r>
            <a:r>
              <a:rPr lang="en-US" sz="4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Storyboard</a:t>
            </a:r>
            <a:r>
              <a:rPr lang="en-US" sz="4800" dirty="0" err="1">
                <a:latin typeface="Britannic Bold" panose="020B0903060703020204" pitchFamily="34" charset="0"/>
              </a:rPr>
              <a:t>re</a:t>
            </a:r>
            <a:endParaRPr lang="en-US" sz="4800" dirty="0">
              <a:latin typeface="Britannic Bold" panose="020B09030607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317213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  <a:t>Next Steps </a:t>
            </a:r>
            <a:r>
              <a:rPr lang="en-US" sz="4800" dirty="0">
                <a:latin typeface="Britannic Bold" panose="020B0903060703020204" pitchFamily="34" charset="0"/>
              </a:rPr>
              <a:t>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4918"/>
            <a:ext cx="10515600" cy="3582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Review your storyboard and record the following-</a:t>
            </a:r>
          </a:p>
          <a:p>
            <a:r>
              <a:rPr lang="en-US" dirty="0">
                <a:solidFill>
                  <a:schemeClr val="bg1"/>
                </a:solidFill>
              </a:rPr>
              <a:t>Do you see a majority of one or two labels or stickers?  If so, what are they?</a:t>
            </a:r>
          </a:p>
          <a:p>
            <a:r>
              <a:rPr lang="en-US" dirty="0">
                <a:solidFill>
                  <a:schemeClr val="bg1"/>
                </a:solidFill>
              </a:rPr>
              <a:t>What areas did you see little or no representation? Of these, which have potential that you’d like to explore further?</a:t>
            </a:r>
          </a:p>
          <a:p>
            <a:r>
              <a:rPr lang="en-US" dirty="0">
                <a:solidFill>
                  <a:schemeClr val="bg1"/>
                </a:solidFill>
              </a:rPr>
              <a:t>Other findings that you’d like to discuss?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Send your answers to Heather at </a:t>
            </a:r>
            <a:r>
              <a:rPr lang="en-US" dirty="0">
                <a:solidFill>
                  <a:schemeClr val="bg1"/>
                </a:solidFill>
                <a:hlinkClick r:id="rId2"/>
              </a:rPr>
              <a:t>hsabin@mononaterrace.com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marL="514350" indent="-514350">
              <a:buAutoNum type="arabicPeriod" startAt="2"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546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  <a:t>Next Steps </a:t>
            </a:r>
            <a:r>
              <a:rPr lang="en-US" sz="4800" dirty="0">
                <a:latin typeface="Britannic Bold" panose="020B0903060703020204" pitchFamily="34" charset="0"/>
              </a:rPr>
              <a:t>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4918"/>
            <a:ext cx="10515600" cy="3582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At the next meeting, I’ll present my findings and how I used the information with my own tour script.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I’ll also present a summary of your findings and we’ll discuss.  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Follow up?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774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220432"/>
            <a:ext cx="10439400" cy="2353363"/>
          </a:xfrm>
        </p:spPr>
        <p:txBody>
          <a:bodyPr>
            <a:normAutofit fontScale="90000"/>
          </a:bodyPr>
          <a:lstStyle/>
          <a:p>
            <a:br>
              <a:rPr lang="en-US" dirty="0">
                <a:latin typeface="Britannic Bold" panose="020B0903060703020204" pitchFamily="34" charset="0"/>
              </a:rPr>
            </a:br>
            <a:r>
              <a:rPr lang="en-US" dirty="0">
                <a:latin typeface="Britannic Bold" panose="020B0903060703020204" pitchFamily="34" charset="0"/>
              </a:rPr>
              <a:t>Questions and Discussion</a:t>
            </a:r>
            <a:br>
              <a:rPr lang="en-US" dirty="0">
                <a:latin typeface="Britannic Bold" panose="020B0903060703020204" pitchFamily="34" charset="0"/>
              </a:rPr>
            </a:br>
            <a:br>
              <a:rPr lang="en-US" dirty="0">
                <a:latin typeface="Britannic Bold" panose="020B0903060703020204" pitchFamily="34" charset="0"/>
              </a:rPr>
            </a:br>
            <a:endParaRPr lang="en-US" dirty="0">
              <a:latin typeface="Britannic Bold" panose="020B0903060703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6422" y="636974"/>
            <a:ext cx="1987378" cy="158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61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  <a:t>Zoom Protocols </a:t>
            </a:r>
            <a:r>
              <a:rPr lang="en-US" sz="4800" dirty="0">
                <a:latin typeface="Britannic Bold" panose="020B0903060703020204" pitchFamily="34" charset="0"/>
              </a:rPr>
              <a:t>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19632"/>
            <a:ext cx="10515600" cy="3582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Use Q &amp; A to ask a question or comment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Please don’t use Chat function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We’ll open it up for discussion at the end of the PowerPoint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03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  <a:t>How We Got Here…. </a:t>
            </a:r>
            <a:r>
              <a:rPr lang="en-US" sz="4800" dirty="0">
                <a:latin typeface="Britannic Bold" panose="020B0903060703020204" pitchFamily="34" charset="0"/>
              </a:rPr>
              <a:t>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19632"/>
            <a:ext cx="10515600" cy="3582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Thanks to Joe Veneto for introducing me to this material during the Essential Experiences process.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857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  <a:t>What is a Storyboard? </a:t>
            </a:r>
            <a:r>
              <a:rPr lang="en-US" sz="4800" dirty="0">
                <a:latin typeface="Britannic Bold" panose="020B0903060703020204" pitchFamily="34" charset="0"/>
              </a:rPr>
              <a:t>Here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918357" y="2314204"/>
            <a:ext cx="2491285" cy="370984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01003" y="2265528"/>
            <a:ext cx="473577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 sequence of drawings, typically with some directions and dialogue, representing the shots planned for a movie or television production</a:t>
            </a:r>
            <a:r>
              <a:rPr lang="en-US" sz="2400" dirty="0"/>
              <a:t>nd </a:t>
            </a:r>
            <a:r>
              <a:rPr lang="en-US" dirty="0"/>
              <a:t>dialogue, representing the shots planned for a movie or television production.</a:t>
            </a:r>
          </a:p>
        </p:txBody>
      </p:sp>
    </p:spTree>
    <p:extLst>
      <p:ext uri="{BB962C8B-B14F-4D97-AF65-F5344CB8AC3E}">
        <p14:creationId xmlns:p14="http://schemas.microsoft.com/office/powerpoint/2010/main" val="87041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  <a:t>What is a Storyboard? </a:t>
            </a:r>
            <a:r>
              <a:rPr lang="en-US" sz="4800" dirty="0">
                <a:latin typeface="Britannic Bold" panose="020B0903060703020204" pitchFamily="34" charset="0"/>
              </a:rPr>
              <a:t>Here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01003" y="2265528"/>
            <a:ext cx="473577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In our case, we’ll use a storyboard as a </a:t>
            </a:r>
            <a:r>
              <a:rPr lang="en-US" sz="2000" b="1" dirty="0">
                <a:solidFill>
                  <a:schemeClr val="bg1"/>
                </a:solidFill>
              </a:rPr>
              <a:t>graphic organizer</a:t>
            </a:r>
            <a:r>
              <a:rPr lang="en-US" sz="2000" dirty="0">
                <a:solidFill>
                  <a:schemeClr val="bg1"/>
                </a:solidFill>
              </a:rPr>
              <a:t>, also known as a knowledge map, concept map, story map, cognitive organizer, advance organizer, or concept diagram. It’s a pedagogical tool that uses visual symbols to express knowledge and concepts through relationships between them. The main purpose of a graphic organizer is to provide a visual aid to facilitate learning and instruction.</a:t>
            </a:r>
            <a:r>
              <a:rPr lang="en-US" sz="2000" dirty="0"/>
              <a:t>, </a:t>
            </a:r>
            <a:r>
              <a:rPr lang="en-US" dirty="0"/>
              <a:t>representing the shots planned for a movie or television production.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274256" y="2397211"/>
            <a:ext cx="3862316" cy="35924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758" y="3090991"/>
            <a:ext cx="3281312" cy="211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268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  <a:t>The Premise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14204"/>
            <a:ext cx="10515600" cy="3862759"/>
          </a:xfrm>
        </p:spPr>
        <p:txBody>
          <a:bodyPr>
            <a:normAutofit/>
          </a:bodyPr>
          <a:lstStyle/>
          <a:p>
            <a:r>
              <a:rPr lang="en-US" dirty="0"/>
              <a:t>Informational Elements:</a:t>
            </a:r>
          </a:p>
          <a:p>
            <a:pPr marL="0" indent="0">
              <a:buNone/>
            </a:pPr>
            <a:r>
              <a:rPr lang="en-US" sz="5600" dirty="0">
                <a:solidFill>
                  <a:schemeClr val="bg1"/>
                </a:solidFill>
              </a:rPr>
              <a:t>Diversity of tour content and delivery methods is desirable, and will result in higher audience engagement.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440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  <a:t>Informational Elements or</a:t>
            </a:r>
            <a:b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</a:br>
            <a: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  <a:t>Communication </a:t>
            </a:r>
            <a:r>
              <a:rPr lang="en-US" sz="48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Methods</a:t>
            </a:r>
            <a:r>
              <a:rPr lang="en-US" sz="4800" dirty="0" err="1">
                <a:latin typeface="Britannic Bold" panose="020B0903060703020204" pitchFamily="34" charset="0"/>
              </a:rPr>
              <a:t>Here</a:t>
            </a:r>
            <a:endParaRPr lang="en-US" sz="4800" dirty="0"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14204"/>
            <a:ext cx="10515600" cy="386275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Informational Elements:</a:t>
            </a:r>
          </a:p>
          <a:p>
            <a:r>
              <a:rPr lang="en-US" sz="5600" dirty="0">
                <a:solidFill>
                  <a:schemeClr val="bg1"/>
                </a:solidFill>
              </a:rPr>
              <a:t>Explanation</a:t>
            </a:r>
          </a:p>
          <a:p>
            <a:r>
              <a:rPr lang="en-US" sz="5600" dirty="0">
                <a:solidFill>
                  <a:schemeClr val="bg1"/>
                </a:solidFill>
              </a:rPr>
              <a:t>Story</a:t>
            </a:r>
          </a:p>
          <a:p>
            <a:r>
              <a:rPr lang="en-US" sz="5600" dirty="0">
                <a:solidFill>
                  <a:schemeClr val="bg1"/>
                </a:solidFill>
              </a:rPr>
              <a:t>Demonstration</a:t>
            </a:r>
          </a:p>
          <a:p>
            <a:r>
              <a:rPr lang="en-US" sz="5600" dirty="0">
                <a:solidFill>
                  <a:schemeClr val="bg1"/>
                </a:solidFill>
              </a:rPr>
              <a:t>Activity/Participation</a:t>
            </a:r>
          </a:p>
          <a:p>
            <a:r>
              <a:rPr lang="en-US" sz="5600" dirty="0">
                <a:solidFill>
                  <a:schemeClr val="bg1"/>
                </a:solidFill>
              </a:rPr>
              <a:t>Video/Performance</a:t>
            </a:r>
          </a:p>
          <a:p>
            <a:r>
              <a:rPr lang="en-US" sz="5600" dirty="0">
                <a:solidFill>
                  <a:schemeClr val="bg1"/>
                </a:solidFill>
              </a:rPr>
              <a:t>Inquiry/Q&amp;A</a:t>
            </a:r>
          </a:p>
          <a:p>
            <a:r>
              <a:rPr lang="en-US" sz="5600" dirty="0">
                <a:solidFill>
                  <a:schemeClr val="bg1"/>
                </a:solidFill>
              </a:rPr>
              <a:t>Motion/</a:t>
            </a:r>
            <a:r>
              <a:rPr lang="en-US" sz="5600" dirty="0" err="1">
                <a:solidFill>
                  <a:schemeClr val="bg1"/>
                </a:solidFill>
              </a:rPr>
              <a:t>Transition</a:t>
            </a:r>
            <a:r>
              <a:rPr lang="en-US" sz="5600" dirty="0" err="1"/>
              <a:t>uiry</a:t>
            </a:r>
            <a:endParaRPr lang="en-US" sz="5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484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  <a:t>Sensory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4918"/>
            <a:ext cx="10515600" cy="3582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Taste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Touch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See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Smell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Hear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733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208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  <a:t>Experiential Filters</a:t>
            </a:r>
            <a:b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</a:br>
            <a:r>
              <a:rPr lang="en-US" sz="4800" dirty="0">
                <a:solidFill>
                  <a:srgbClr val="0070C0"/>
                </a:solidFill>
                <a:latin typeface="Britannic Bold" panose="020B0903060703020204" pitchFamily="34" charset="0"/>
              </a:rPr>
              <a:t> </a:t>
            </a:r>
            <a:r>
              <a:rPr lang="en-US" sz="4800" dirty="0">
                <a:latin typeface="Britannic Bold" panose="020B0903060703020204" pitchFamily="34" charset="0"/>
              </a:rPr>
              <a:t>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4918"/>
            <a:ext cx="10515600" cy="35820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Core Ideas: Key “Big Ideas” 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Props: For our purposes, visual aids beyond the architecture.  i.e. Laminated photos, Level 3 exhibit items, Guerrero photos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Interactivity:  Audience participation   i.e. inquiry 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642" y="562832"/>
            <a:ext cx="1944158" cy="155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677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</TotalTime>
  <Words>582</Words>
  <Application>Microsoft Office PowerPoint</Application>
  <PresentationFormat>Widescreen</PresentationFormat>
  <Paragraphs>69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Britannic Bold</vt:lpstr>
      <vt:lpstr>Calibri</vt:lpstr>
      <vt:lpstr>Calibri Light</vt:lpstr>
      <vt:lpstr>Office Theme</vt:lpstr>
      <vt:lpstr> Docent Training Storyboarding Your Tour Part 1  </vt:lpstr>
      <vt:lpstr>Zoom Protocols Here</vt:lpstr>
      <vt:lpstr>How We Got Here…. Here</vt:lpstr>
      <vt:lpstr>What is a Storyboard? Here</vt:lpstr>
      <vt:lpstr>What is a Storyboard? Here</vt:lpstr>
      <vt:lpstr>The Premise is…</vt:lpstr>
      <vt:lpstr>Informational Elements or Communication MethodsHere</vt:lpstr>
      <vt:lpstr>Sensory Elements</vt:lpstr>
      <vt:lpstr>Experiential Filters  Here</vt:lpstr>
      <vt:lpstr>Experiential Filters</vt:lpstr>
      <vt:lpstr>Next Steps Here</vt:lpstr>
      <vt:lpstr>Next Steps Here</vt:lpstr>
      <vt:lpstr>LegendHere</vt:lpstr>
      <vt:lpstr>My Storyboardre</vt:lpstr>
      <vt:lpstr>Next Steps Here</vt:lpstr>
      <vt:lpstr>Next Steps Here</vt:lpstr>
      <vt:lpstr> Questions and Discussion  </vt:lpstr>
    </vt:vector>
  </TitlesOfParts>
  <Company>City of 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Sabin, Heather</dc:creator>
  <cp:lastModifiedBy>Heather Sabin</cp:lastModifiedBy>
  <cp:revision>44</cp:revision>
  <dcterms:created xsi:type="dcterms:W3CDTF">2020-04-15T19:36:05Z</dcterms:created>
  <dcterms:modified xsi:type="dcterms:W3CDTF">2020-04-23T20:24:01Z</dcterms:modified>
</cp:coreProperties>
</file>