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0" r:id="rId5"/>
    <p:sldId id="261" r:id="rId6"/>
    <p:sldId id="270" r:id="rId7"/>
    <p:sldId id="259" r:id="rId8"/>
    <p:sldId id="267" r:id="rId9"/>
    <p:sldId id="268" r:id="rId10"/>
    <p:sldId id="265" r:id="rId11"/>
    <p:sldId id="266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94652"/>
  </p:normalViewPr>
  <p:slideViewPr>
    <p:cSldViewPr snapToGrid="0" snapToObjects="1">
      <p:cViewPr varScale="1">
        <p:scale>
          <a:sx n="69" d="100"/>
          <a:sy n="69" d="100"/>
        </p:scale>
        <p:origin x="22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oronto.ca/city-government/planning-development/planning-studies-initiatives/growing-up-planning-for-children-in-new-vertical-communiti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dl.wisc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477B-31BE-224D-8502-72A8A7AB3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Child Friendly City is a Healthy City for All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64B59-F86E-514D-B528-7D0CD6E43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Terrace Town 2018, Monona Terrace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4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4390-A4F1-F84A-85EF-25C9640E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8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Growing Up: Planning for Children in New Vertical Communities, Toronto, 2017</a:t>
            </a:r>
            <a:br>
              <a:rPr lang="en-US" dirty="0"/>
            </a:br>
            <a:r>
              <a:rPr lang="en-US" sz="1300" dirty="0"/>
              <a:t>https://</a:t>
            </a:r>
            <a:r>
              <a:rPr lang="en-US" sz="1300" dirty="0" err="1"/>
              <a:t>www.toronto.ca</a:t>
            </a:r>
            <a:r>
              <a:rPr lang="en-US" sz="1300" dirty="0"/>
              <a:t>/city-government/planning-development/planning-studies-initiatives/growing-up-planning-for-children-in-new-vertical-communities/</a:t>
            </a:r>
            <a:br>
              <a:rPr lang="en-US" sz="1300" dirty="0"/>
            </a:br>
            <a:endParaRPr lang="en-US" sz="13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860D43-A278-0E47-B9D1-5609326AD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0" y="2160588"/>
            <a:ext cx="8017798" cy="388143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B1C7EB-1D12-2D47-BFC3-181CA0D75D98}"/>
              </a:ext>
            </a:extLst>
          </p:cNvPr>
          <p:cNvSpPr/>
          <p:nvPr/>
        </p:nvSpPr>
        <p:spPr>
          <a:xfrm>
            <a:off x="677334" y="2160588"/>
            <a:ext cx="3446797" cy="13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D8F81-65F7-4F42-A540-BAC43FC3A972}"/>
              </a:ext>
            </a:extLst>
          </p:cNvPr>
          <p:cNvSpPr/>
          <p:nvPr/>
        </p:nvSpPr>
        <p:spPr>
          <a:xfrm>
            <a:off x="821094" y="3545633"/>
            <a:ext cx="2836506" cy="615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F5974F-23A4-ED47-AC29-FEDA8999E244}"/>
              </a:ext>
            </a:extLst>
          </p:cNvPr>
          <p:cNvSpPr/>
          <p:nvPr/>
        </p:nvSpPr>
        <p:spPr>
          <a:xfrm>
            <a:off x="821094" y="4161453"/>
            <a:ext cx="895739" cy="5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4390-A4F1-F84A-85EF-25C9640E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594481-6687-DA4B-BAB0-0C6F871EC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4183"/>
            <a:ext cx="12192000" cy="7137053"/>
          </a:xfrm>
        </p:spPr>
      </p:pic>
    </p:spTree>
    <p:extLst>
      <p:ext uri="{BB962C8B-B14F-4D97-AF65-F5344CB8AC3E}">
        <p14:creationId xmlns:p14="http://schemas.microsoft.com/office/powerpoint/2010/main" val="276759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5503-C2A5-F144-A8E5-16F9752E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10 ways to design a great city (Adrian Voce)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1B3A-AEB4-2845-A89A-1886C64C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588000"/>
          </a:xfrm>
        </p:spPr>
        <p:txBody>
          <a:bodyPr>
            <a:noAutofit/>
          </a:bodyPr>
          <a:lstStyle/>
          <a:p>
            <a:pPr fontAlgn="base">
              <a:buFont typeface="+mj-lt"/>
              <a:buAutoNum type="arabicPeriod"/>
            </a:pPr>
            <a:r>
              <a:rPr lang="en-US" sz="1200" dirty="0"/>
              <a:t>End the domination of traffic over the streets (i.e. roads) where most children live. </a:t>
            </a:r>
            <a:r>
              <a:rPr lang="en-US" sz="1200" dirty="0" err="1"/>
              <a:t>Pedestrianised</a:t>
            </a:r>
            <a:r>
              <a:rPr lang="en-US" sz="1200" dirty="0"/>
              <a:t> areas, home zones and play streets should be the norm for urban communities.</a:t>
            </a:r>
          </a:p>
          <a:p>
            <a:pPr fontAlgn="base">
              <a:buFont typeface="+mj-lt"/>
              <a:buAutoNum type="arabicPeriod"/>
            </a:pPr>
            <a:r>
              <a:rPr lang="en-US" sz="1200" dirty="0" err="1"/>
              <a:t>Prioritise</a:t>
            </a:r>
            <a:r>
              <a:rPr lang="en-US" sz="1200" dirty="0"/>
              <a:t> the design element of public space and housing in new developments, to embed playful affordances within the built environment.</a:t>
            </a:r>
          </a:p>
          <a:p>
            <a:pPr fontAlgn="base">
              <a:buFont typeface="+mj-lt"/>
              <a:buAutoNum type="arabicPeriod"/>
            </a:pPr>
            <a:r>
              <a:rPr lang="en-US" sz="1200" dirty="0"/>
              <a:t>Break the </a:t>
            </a:r>
            <a:r>
              <a:rPr lang="en-US" sz="1200" dirty="0" err="1"/>
              <a:t>mould</a:t>
            </a:r>
            <a:r>
              <a:rPr lang="en-US" sz="1200" dirty="0"/>
              <a:t> of the public playground: children’s space to play should not be defined by fences, safety surfaces and equipment but integrated throughout a </a:t>
            </a:r>
            <a:r>
              <a:rPr lang="en-US" sz="1200" dirty="0" err="1"/>
              <a:t>liveable</a:t>
            </a:r>
            <a:r>
              <a:rPr lang="en-US" sz="1200" dirty="0"/>
              <a:t>, intergenerational landscape.</a:t>
            </a:r>
          </a:p>
          <a:p>
            <a:pPr fontAlgn="base">
              <a:buFont typeface="+mj-lt"/>
              <a:buAutoNum type="arabicPeriod"/>
            </a:pPr>
            <a:r>
              <a:rPr lang="en-US" sz="1200" dirty="0"/>
              <a:t>Allow unplanned space to evolve according to communities’ use of it. This will tend to give rise to the spatial ‘fields of free action’ (</a:t>
            </a:r>
            <a:r>
              <a:rPr lang="en-US" sz="1200" dirty="0" err="1"/>
              <a:t>Kytta</a:t>
            </a:r>
            <a:r>
              <a:rPr lang="en-US" sz="1200" dirty="0"/>
              <a:t>, 2004) that children will populate and animate with their play.</a:t>
            </a:r>
          </a:p>
          <a:p>
            <a:pPr fontAlgn="base">
              <a:buFont typeface="+mj-lt"/>
              <a:buAutoNum type="arabicPeriod"/>
            </a:pPr>
            <a:r>
              <a:rPr lang="en-US" sz="1200" dirty="0"/>
              <a:t>Build and staff more traditional adventure playgrounds, especially in the most deprived areas, where safe public space is rare.</a:t>
            </a:r>
          </a:p>
          <a:p>
            <a:pPr fontAlgn="base">
              <a:buFont typeface="+mj-lt"/>
              <a:buAutoNum type="arabicPeriod"/>
            </a:pPr>
            <a:r>
              <a:rPr lang="en-US" sz="1200" dirty="0"/>
              <a:t>Make parks work for everyone, including teenagers. Too many public parks are effectively no-go areas for a city’s youth, who are designed out as a perceived threat to genteel society and manicured floral displays.</a:t>
            </a:r>
          </a:p>
          <a:p>
            <a:pPr fontAlgn="base">
              <a:buFont typeface="+mj-lt"/>
              <a:buAutoNum type="arabicPeriod"/>
            </a:pPr>
            <a:r>
              <a:rPr lang="en-US" sz="1200" dirty="0"/>
              <a:t>Make childcare services truly child- (as distinct from parent-) friendly, by staffing them with qualified </a:t>
            </a:r>
            <a:r>
              <a:rPr lang="en-US" sz="1200" dirty="0" err="1"/>
              <a:t>playworkers</a:t>
            </a:r>
            <a:r>
              <a:rPr lang="en-US" sz="1200" dirty="0"/>
              <a:t>. Teaching assistants, however dedicated, naturally tend to apply the same </a:t>
            </a:r>
            <a:r>
              <a:rPr lang="en-US" sz="1200" dirty="0" err="1"/>
              <a:t>behavioural</a:t>
            </a:r>
            <a:r>
              <a:rPr lang="en-US" sz="1200" dirty="0"/>
              <a:t> regime that operates in the classroom – effectively consigning some children to 8 hours or more of school per day.</a:t>
            </a:r>
          </a:p>
          <a:p>
            <a:pPr fontAlgn="base">
              <a:buFont typeface="+mj-lt"/>
              <a:buAutoNum type="arabicPeriod"/>
            </a:pPr>
            <a:r>
              <a:rPr lang="en-US" sz="1200" dirty="0"/>
              <a:t>Welcome children into public space by banning ‘mosquito devices’, encouraging and supporting ‘playing out sessions’, and reviewing how anti-social </a:t>
            </a:r>
            <a:r>
              <a:rPr lang="en-US" sz="1200" dirty="0" err="1"/>
              <a:t>behaviour</a:t>
            </a:r>
            <a:r>
              <a:rPr lang="en-US" sz="1200" dirty="0"/>
              <a:t> is defined.</a:t>
            </a:r>
          </a:p>
          <a:p>
            <a:pPr fontAlgn="base">
              <a:buFont typeface="+mj-lt"/>
              <a:buAutoNum type="arabicPeriod"/>
            </a:pPr>
            <a:r>
              <a:rPr lang="en-US" sz="1200" dirty="0"/>
              <a:t>Open up school grounds for </a:t>
            </a:r>
            <a:r>
              <a:rPr lang="en-US" sz="1200" dirty="0" err="1"/>
              <a:t>neighbourhood</a:t>
            </a:r>
            <a:r>
              <a:rPr lang="en-US" sz="1200" dirty="0"/>
              <a:t> play. Schools are by far the greatest recipient of public funding for children and yet ­– even leaving aside questions about education and curriculum – are massively </a:t>
            </a:r>
            <a:r>
              <a:rPr lang="en-US" sz="1200" dirty="0" err="1"/>
              <a:t>under-utilised</a:t>
            </a:r>
            <a:r>
              <a:rPr lang="en-US" sz="1200" dirty="0"/>
              <a:t> as community assets, being gated and out-of-bounds for all who do not attend, even when school is out.</a:t>
            </a:r>
          </a:p>
          <a:p>
            <a:pPr fontAlgn="base">
              <a:buFont typeface="+mj-lt"/>
              <a:buAutoNum type="arabicPeriod"/>
            </a:pPr>
            <a:r>
              <a:rPr lang="en-US" sz="1200" dirty="0"/>
              <a:t>Develop safe routes to schools, parks and play areas. Mobility is a key: the child friendly, playful city will have a web of safe, accessible and familiar routes to give children the connectivity that adults take for granted.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656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5503-C2A5-F144-A8E5-16F9752E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1B3A-AEB4-2845-A89A-1886C64C3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Friendly Cities (UN)  http://</a:t>
            </a:r>
            <a:r>
              <a:rPr lang="en-US" dirty="0" err="1"/>
              <a:t>childfriendlycities.org</a:t>
            </a:r>
            <a:r>
              <a:rPr lang="en-US" dirty="0"/>
              <a:t>/</a:t>
            </a:r>
          </a:p>
          <a:p>
            <a:r>
              <a:rPr lang="en-US" dirty="0"/>
              <a:t>European Network of Child-Friendly Cities https://</a:t>
            </a:r>
            <a:r>
              <a:rPr lang="en-US" dirty="0" err="1"/>
              <a:t>www.childinthecity.org</a:t>
            </a:r>
            <a:r>
              <a:rPr lang="en-US" dirty="0"/>
              <a:t>/</a:t>
            </a:r>
          </a:p>
          <a:p>
            <a:r>
              <a:rPr lang="en-US" dirty="0"/>
              <a:t>Growing Up: Planning for Children in New Vertical Communities</a:t>
            </a:r>
          </a:p>
          <a:p>
            <a:pPr marL="457200" lvl="1" indent="0">
              <a:buNone/>
            </a:pPr>
            <a:r>
              <a:rPr lang="en-US" dirty="0"/>
              <a:t>https://</a:t>
            </a:r>
            <a:r>
              <a:rPr lang="en-US" dirty="0" err="1"/>
              <a:t>www.toronto.ca</a:t>
            </a:r>
            <a:r>
              <a:rPr lang="en-US" dirty="0"/>
              <a:t>/city-government/planning-development/planning-studies-initiatives/growing-up-planning-for-children-in-new-vertical-communities/</a:t>
            </a:r>
          </a:p>
          <a:p>
            <a:pPr marL="349250" lvl="1" indent="-34925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3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4390-A4F1-F84A-85EF-25C9640E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Design Lab </a:t>
            </a:r>
            <a:r>
              <a:rPr lang="en-US" sz="3100" dirty="0"/>
              <a:t>(</a:t>
            </a:r>
            <a:r>
              <a:rPr lang="en-US" sz="3100" dirty="0" err="1">
                <a:hlinkClick r:id="rId2"/>
              </a:rPr>
              <a:t>www.edl.wisc.edu</a:t>
            </a:r>
            <a:r>
              <a:rPr lang="en-US" sz="3100" dirty="0"/>
              <a:t>)</a:t>
            </a:r>
            <a:br>
              <a:rPr lang="en-US" dirty="0"/>
            </a:br>
            <a:r>
              <a:rPr lang="en-US" sz="2700" dirty="0"/>
              <a:t>Department of Planning and Landscape Architecture</a:t>
            </a:r>
            <a:br>
              <a:rPr lang="en-US" sz="2700" dirty="0"/>
            </a:br>
            <a:r>
              <a:rPr lang="en-US" sz="2700" dirty="0"/>
              <a:t>University of Wisconsin-Madison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588E5A-1372-7B43-9DFF-C22481E8F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282" y="2160588"/>
            <a:ext cx="4501474" cy="3881437"/>
          </a:xfrm>
        </p:spPr>
      </p:pic>
    </p:spTree>
    <p:extLst>
      <p:ext uri="{BB962C8B-B14F-4D97-AF65-F5344CB8AC3E}">
        <p14:creationId xmlns:p14="http://schemas.microsoft.com/office/powerpoint/2010/main" val="370810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5012A-2FD9-0C4C-AB5F-E9D73566A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468621"/>
            <a:ext cx="8274669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18CBA-C80E-F249-8D15-94C6317B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6"/>
            <a:ext cx="8288032" cy="13490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First Principle: Kids are experts in their own lives.</a:t>
            </a:r>
          </a:p>
        </p:txBody>
      </p:sp>
    </p:spTree>
    <p:extLst>
      <p:ext uri="{BB962C8B-B14F-4D97-AF65-F5344CB8AC3E}">
        <p14:creationId xmlns:p14="http://schemas.microsoft.com/office/powerpoint/2010/main" val="28423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11937FD-F7B8-234D-BC46-D3402496DE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6309" y="1203975"/>
            <a:ext cx="9941259" cy="444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3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6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3" name="Rectangle 38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40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54E654-D0A5-2F4E-8215-66565DF1A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6560" y="1131994"/>
            <a:ext cx="900075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4390-A4F1-F84A-85EF-25C9640E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you play as a 9-year-old?</a:t>
            </a:r>
          </a:p>
        </p:txBody>
      </p:sp>
    </p:spTree>
    <p:extLst>
      <p:ext uri="{BB962C8B-B14F-4D97-AF65-F5344CB8AC3E}">
        <p14:creationId xmlns:p14="http://schemas.microsoft.com/office/powerpoint/2010/main" val="357732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D1933-0657-F745-8092-B918596A3A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85" y="804672"/>
            <a:ext cx="5047050" cy="523702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C426A6-A667-8F4C-9B2E-E2ECDE01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What is play?</a:t>
            </a:r>
            <a:br>
              <a:rPr lang="en-US" dirty="0"/>
            </a:br>
            <a:r>
              <a:rPr lang="en-US" dirty="0"/>
              <a:t>And, what are playgrounds?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0B9374-C9CA-A24D-B596-9F103A858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Freely chosen</a:t>
            </a:r>
          </a:p>
          <a:p>
            <a:r>
              <a:rPr lang="en-US" dirty="0"/>
              <a:t>Intrinsically motivated</a:t>
            </a:r>
          </a:p>
          <a:p>
            <a:r>
              <a:rPr lang="en-US" dirty="0"/>
              <a:t>Self-directed</a:t>
            </a:r>
          </a:p>
          <a:p>
            <a:r>
              <a:rPr lang="en-US" dirty="0"/>
              <a:t>Free play</a:t>
            </a:r>
          </a:p>
          <a:p>
            <a:r>
              <a:rPr lang="en-US" dirty="0"/>
              <a:t>Safe places</a:t>
            </a:r>
          </a:p>
          <a:p>
            <a:r>
              <a:rPr lang="en-US" dirty="0"/>
              <a:t>Available places</a:t>
            </a:r>
          </a:p>
          <a:p>
            <a:r>
              <a:rPr lang="en-US" dirty="0"/>
              <a:t>Everywhere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1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B9858-123C-B749-9DF1-790A5B8A2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000" y="1131994"/>
            <a:ext cx="823387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6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3A1C99-5D40-424C-8D12-249B8C94B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872" y="1131994"/>
            <a:ext cx="706213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977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446</Words>
  <Application>Microsoft Macintosh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A Child Friendly City is a Healthy City for All  </vt:lpstr>
      <vt:lpstr>Environmental Design Lab (www.edl.wisc.edu) Department of Planning and Landscape Architecture University of Wisconsin-Madison </vt:lpstr>
      <vt:lpstr>First Principle: Kids are experts in their own lives.</vt:lpstr>
      <vt:lpstr>PowerPoint Presentation</vt:lpstr>
      <vt:lpstr>PowerPoint Presentation</vt:lpstr>
      <vt:lpstr>Where did you play as a 9-year-old?</vt:lpstr>
      <vt:lpstr>What is play? And, what are playgrounds?</vt:lpstr>
      <vt:lpstr>PowerPoint Presentation</vt:lpstr>
      <vt:lpstr>PowerPoint Presentation</vt:lpstr>
      <vt:lpstr>Growing Up: Planning for Children in New Vertical Communities, Toronto, 2017 https://www.toronto.ca/city-government/planning-development/planning-studies-initiatives/growing-up-planning-for-children-in-new-vertical-communities/ </vt:lpstr>
      <vt:lpstr>PowerPoint Presentation</vt:lpstr>
      <vt:lpstr>10 ways to design a great city (Adrian Voce)</vt:lpstr>
      <vt:lpstr>Resources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in the Forest</dc:title>
  <dc:creator>SAMUEL F DENNIS</dc:creator>
  <cp:lastModifiedBy>SAMUEL F DENNIS</cp:lastModifiedBy>
  <cp:revision>12</cp:revision>
  <dcterms:created xsi:type="dcterms:W3CDTF">2018-01-23T20:20:40Z</dcterms:created>
  <dcterms:modified xsi:type="dcterms:W3CDTF">2018-01-25T22:58:58Z</dcterms:modified>
</cp:coreProperties>
</file>