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11" r:id="rId2"/>
    <p:sldId id="312" r:id="rId3"/>
    <p:sldId id="313" r:id="rId4"/>
    <p:sldId id="314" r:id="rId5"/>
    <p:sldId id="315" r:id="rId6"/>
    <p:sldId id="316" r:id="rId7"/>
    <p:sldId id="318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0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5C04A-4416-40C0-AB23-33D4092E919C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A3451-FA7C-46A0-AB9F-22EED96D3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92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6897C-A5C2-4665-9D12-F16D79773A1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751E5-7A5A-4364-83EF-AD4F204AD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52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A7DDD5-2B48-4A78-B88E-AE90D21DDB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Serve Dane County elementary students primarily; some middle</a:t>
            </a:r>
          </a:p>
        </p:txBody>
      </p:sp>
    </p:spTree>
    <p:extLst>
      <p:ext uri="{BB962C8B-B14F-4D97-AF65-F5344CB8AC3E}">
        <p14:creationId xmlns:p14="http://schemas.microsoft.com/office/powerpoint/2010/main" val="250463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7F2208-01C6-4F64-AD0B-CB0455CBD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Kick off program in November.  Teachers start before “holiday vortex.”</a:t>
            </a:r>
          </a:p>
        </p:txBody>
      </p:sp>
    </p:spTree>
    <p:extLst>
      <p:ext uri="{BB962C8B-B14F-4D97-AF65-F5344CB8AC3E}">
        <p14:creationId xmlns:p14="http://schemas.microsoft.com/office/powerpoint/2010/main" val="192671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766CE-D62A-4E09-8936-8F1473B260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Introduce Dreux</a:t>
            </a:r>
          </a:p>
        </p:txBody>
      </p:sp>
    </p:spTree>
    <p:extLst>
      <p:ext uri="{BB962C8B-B14F-4D97-AF65-F5344CB8AC3E}">
        <p14:creationId xmlns:p14="http://schemas.microsoft.com/office/powerpoint/2010/main" val="194106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A53467-83CF-4120-B3FD-0D5A9592A0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Dreux will do activity here and then back to Heather</a:t>
            </a:r>
          </a:p>
        </p:txBody>
      </p:sp>
    </p:spTree>
    <p:extLst>
      <p:ext uri="{BB962C8B-B14F-4D97-AF65-F5344CB8AC3E}">
        <p14:creationId xmlns:p14="http://schemas.microsoft.com/office/powerpoint/2010/main" val="1717584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59F34B-175F-496F-AE86-514277DF23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Dreux will do activity here and then back to Heather</a:t>
            </a:r>
          </a:p>
        </p:txBody>
      </p:sp>
    </p:spTree>
    <p:extLst>
      <p:ext uri="{BB962C8B-B14F-4D97-AF65-F5344CB8AC3E}">
        <p14:creationId xmlns:p14="http://schemas.microsoft.com/office/powerpoint/2010/main" val="238741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D694A-2A46-4EA5-A4A0-92E8986034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Dreux will do activity here and then back to Heather</a:t>
            </a:r>
          </a:p>
        </p:txBody>
      </p:sp>
    </p:spTree>
    <p:extLst>
      <p:ext uri="{BB962C8B-B14F-4D97-AF65-F5344CB8AC3E}">
        <p14:creationId xmlns:p14="http://schemas.microsoft.com/office/powerpoint/2010/main" val="310859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22A9D-7995-432D-AA0B-5C2D0B743B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Stress process over product.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This is not about who has the best looking city. 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Show video, then Dreux</a:t>
            </a:r>
          </a:p>
        </p:txBody>
      </p:sp>
    </p:spTree>
    <p:extLst>
      <p:ext uri="{BB962C8B-B14F-4D97-AF65-F5344CB8AC3E}">
        <p14:creationId xmlns:p14="http://schemas.microsoft.com/office/powerpoint/2010/main" val="21809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5427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33600-BEEC-489B-8563-33BC537F9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EF5D-E608-45BA-B3BC-926BE9A31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7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7F80-BA25-4C77-AC9D-E5A3D46BE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46BB-5FD4-494A-844F-DDA59CC57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5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30296-FF77-4628-BED3-63F0D2220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1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DD2E-8E80-4683-895B-4F38625C3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9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461AC-A375-4536-ADBB-CE56FC416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9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CA9C-8288-444E-8EEE-D6E0EDDF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323C7-C45B-4AA9-BCF6-3A845F8E2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4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18CD-BC78-4545-A892-112ED5D2A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D574-3E1F-424A-BCC9-D48E395FA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6096000"/>
            <a:chOff x="0" y="96"/>
            <a:chExt cx="5472" cy="3840"/>
          </a:xfrm>
        </p:grpSpPr>
        <p:sp>
          <p:nvSpPr>
            <p:cNvPr id="5325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25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31CCB4AE-0B51-48DC-A049-463D1E99D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3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5943600" cy="16097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Terrace Town</a:t>
            </a:r>
            <a:br>
              <a:rPr lang="en-US" sz="3600" dirty="0" smtClean="0"/>
            </a:br>
            <a:r>
              <a:rPr lang="en-US" sz="3600" dirty="0" smtClean="0"/>
              <a:t>for First-Timers</a:t>
            </a:r>
            <a:endParaRPr lang="en-US" sz="3200" dirty="0" smtClean="0"/>
          </a:p>
        </p:txBody>
      </p:sp>
      <p:sp>
        <p:nvSpPr>
          <p:cNvPr id="13315" name="Rectangle 205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endParaRPr lang="en-US" smtClean="0"/>
          </a:p>
          <a:p>
            <a:pPr algn="r" eaLnBrk="1" hangingPunct="1"/>
            <a:endParaRPr lang="en-US" smtClean="0"/>
          </a:p>
        </p:txBody>
      </p:sp>
      <p:sp>
        <p:nvSpPr>
          <p:cNvPr id="13316" name="Rectangle 2053"/>
          <p:cNvSpPr>
            <a:spLocks noChangeArrowheads="1"/>
          </p:cNvSpPr>
          <p:nvPr/>
        </p:nvSpPr>
        <p:spPr bwMode="auto">
          <a:xfrm>
            <a:off x="1143000" y="3429000"/>
            <a:ext cx="6553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Tug on anything at all and you’ll find it connected to everything in the universe.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				-- John Muir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17" name="Picture 2054" descr="F:\Users\Mthgs\Heather\terrace town\Logo and Designs\Terracetowntimel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18288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7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419600"/>
          </a:xfrm>
        </p:spPr>
        <p:txBody>
          <a:bodyPr/>
          <a:lstStyle/>
          <a:p>
            <a:r>
              <a:rPr lang="en-US" sz="2800" dirty="0" smtClean="0"/>
              <a:t>Mutual respect of partners’ time </a:t>
            </a:r>
          </a:p>
          <a:p>
            <a:r>
              <a:rPr lang="en-US" sz="2800" dirty="0" smtClean="0"/>
              <a:t>Mutual respect of partners’ expertise</a:t>
            </a:r>
          </a:p>
          <a:p>
            <a:r>
              <a:rPr lang="en-US" sz="2800" dirty="0" smtClean="0"/>
              <a:t>Communication prior to visit that identifies what mentor will present and when</a:t>
            </a:r>
          </a:p>
          <a:p>
            <a:r>
              <a:rPr lang="en-US" sz="2800" dirty="0" smtClean="0"/>
              <a:t>Teachers will share any particular teaching objectives and will advise on age-appropriateness.   </a:t>
            </a:r>
          </a:p>
          <a:p>
            <a:r>
              <a:rPr lang="en-US" sz="2800" dirty="0" smtClean="0"/>
              <a:t>Mentors will add value by adding real-world experience to class activities and 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2184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must recognize that mentors volunteer work time and do not always have the flexibility to move their visits</a:t>
            </a:r>
          </a:p>
          <a:p>
            <a:endParaRPr lang="en-US" dirty="0" smtClean="0"/>
          </a:p>
          <a:p>
            <a:r>
              <a:rPr lang="en-US" dirty="0" smtClean="0"/>
              <a:t>Mentors must recognize that classrooms adhere to strict schedules and that it can be difficult to reschedule</a:t>
            </a:r>
          </a:p>
        </p:txBody>
      </p:sp>
    </p:spTree>
    <p:extLst>
      <p:ext uri="{BB962C8B-B14F-4D97-AF65-F5344CB8AC3E}">
        <p14:creationId xmlns:p14="http://schemas.microsoft.com/office/powerpoint/2010/main" val="328774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Great activities with mentor as facilitator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4196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Conduct a walk around the block</a:t>
            </a:r>
          </a:p>
          <a:p>
            <a:pPr eaLnBrk="1" hangingPunct="1"/>
            <a:r>
              <a:rPr lang="en-US" sz="2800" dirty="0" smtClean="0"/>
              <a:t>Leading the discussion of what should go in the city…  And where</a:t>
            </a:r>
          </a:p>
          <a:p>
            <a:pPr eaLnBrk="1" hangingPunct="1"/>
            <a:r>
              <a:rPr lang="en-US" sz="2800" dirty="0" smtClean="0"/>
              <a:t>Learning about scale</a:t>
            </a:r>
          </a:p>
          <a:p>
            <a:pPr eaLnBrk="1" hangingPunct="1"/>
            <a:r>
              <a:rPr lang="en-US" sz="2800" dirty="0" smtClean="0"/>
              <a:t>Green buildings and sustainable city design</a:t>
            </a:r>
          </a:p>
        </p:txBody>
      </p:sp>
    </p:spTree>
    <p:extLst>
      <p:ext uri="{BB962C8B-B14F-4D97-AF65-F5344CB8AC3E}">
        <p14:creationId xmlns:p14="http://schemas.microsoft.com/office/powerpoint/2010/main" val="9567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Curriculum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“Box City” </a:t>
            </a:r>
          </a:p>
          <a:p>
            <a:pPr lvl="1" eaLnBrk="1" hangingPunct="1"/>
            <a:r>
              <a:rPr lang="en-US" smtClean="0"/>
              <a:t>from the Center for Understanding the Built Environment (CUBE)  www.cubekc.org</a:t>
            </a:r>
          </a:p>
        </p:txBody>
      </p:sp>
      <p:pic>
        <p:nvPicPr>
          <p:cNvPr id="20484" name="Picture 5" descr="boxctycv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2504">
            <a:off x="6324600" y="3352800"/>
            <a:ext cx="1658938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28956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7" descr="tw-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14800"/>
            <a:ext cx="25717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8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Curriculum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4196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Is not an “add-on”  </a:t>
            </a:r>
            <a:r>
              <a:rPr lang="en-US" sz="2800" dirty="0" smtClean="0"/>
              <a:t>Meets standards in social studies, math, science, language arts, and visual arts</a:t>
            </a:r>
          </a:p>
          <a:p>
            <a:pPr eaLnBrk="1" hangingPunct="1"/>
            <a:r>
              <a:rPr lang="en-US" sz="2800" b="1" dirty="0" smtClean="0"/>
              <a:t>Uses the design process</a:t>
            </a:r>
            <a:r>
              <a:rPr lang="en-US" sz="2800" dirty="0" smtClean="0"/>
              <a:t> Imagining the world differently from the way it is</a:t>
            </a:r>
          </a:p>
          <a:p>
            <a:pPr eaLnBrk="1" hangingPunct="1"/>
            <a:r>
              <a:rPr lang="en-US" sz="2800" b="1" dirty="0" smtClean="0"/>
              <a:t>Develops visual literacy</a:t>
            </a:r>
          </a:p>
          <a:p>
            <a:pPr eaLnBrk="1" hangingPunct="1"/>
            <a:r>
              <a:rPr lang="en-US" sz="2800" b="1" dirty="0" smtClean="0"/>
              <a:t>Project-based</a:t>
            </a:r>
          </a:p>
          <a:p>
            <a:pPr eaLnBrk="1" hangingPunct="1"/>
            <a:r>
              <a:rPr lang="en-US" sz="2800" b="1" dirty="0" smtClean="0"/>
              <a:t>Connects to community </a:t>
            </a:r>
            <a:r>
              <a:rPr lang="en-US" sz="2800" dirty="0" smtClean="0"/>
              <a:t>with rich, real-life applications, encouraging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6852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What is our community’s sense of place?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41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Historic resources that allow compare/contrast of then and now</a:t>
            </a:r>
          </a:p>
          <a:p>
            <a:pPr eaLnBrk="1" hangingPunct="1"/>
            <a:r>
              <a:rPr lang="en-US" sz="2800" dirty="0" smtClean="0"/>
              <a:t>What are the landmarks or special places, both everyday and extraordinary?</a:t>
            </a:r>
          </a:p>
          <a:p>
            <a:pPr eaLnBrk="1" hangingPunct="1"/>
            <a:r>
              <a:rPr lang="en-US" sz="2800" dirty="0" smtClean="0"/>
              <a:t>Design a postcard or bumper sticker for your neighborhood or community.</a:t>
            </a:r>
          </a:p>
          <a:p>
            <a:pPr eaLnBrk="1" hangingPunct="1"/>
            <a:r>
              <a:rPr lang="en-US" sz="2800" dirty="0" smtClean="0"/>
              <a:t>Map the special places: monuments, significant buildings, your walk to school, your favorite park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087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What makes a community livable and sustainable?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Does the community incorporate….</a:t>
            </a:r>
          </a:p>
          <a:p>
            <a:pPr eaLnBrk="1" hangingPunct="1"/>
            <a:r>
              <a:rPr lang="en-US" sz="2000" dirty="0" smtClean="0"/>
              <a:t>Mixed Use</a:t>
            </a:r>
          </a:p>
          <a:p>
            <a:pPr eaLnBrk="1" hangingPunct="1"/>
            <a:r>
              <a:rPr lang="en-US" sz="2000" dirty="0" smtClean="0"/>
              <a:t>Transportation Options</a:t>
            </a:r>
          </a:p>
          <a:p>
            <a:pPr eaLnBrk="1" hangingPunct="1"/>
            <a:r>
              <a:rPr lang="en-US" sz="2000" dirty="0" smtClean="0"/>
              <a:t>Diversity</a:t>
            </a:r>
          </a:p>
          <a:p>
            <a:pPr eaLnBrk="1" hangingPunct="1"/>
            <a:r>
              <a:rPr lang="en-US" sz="2000" dirty="0" smtClean="0"/>
              <a:t>Urban Centers</a:t>
            </a:r>
          </a:p>
          <a:p>
            <a:pPr eaLnBrk="1" hangingPunct="1"/>
            <a:r>
              <a:rPr lang="en-US" sz="2000" dirty="0" smtClean="0"/>
              <a:t>Public Spaces</a:t>
            </a:r>
          </a:p>
          <a:p>
            <a:pPr eaLnBrk="1" hangingPunct="1"/>
            <a:r>
              <a:rPr lang="en-US" sz="2000" dirty="0" smtClean="0"/>
              <a:t>Community Identity</a:t>
            </a:r>
          </a:p>
          <a:p>
            <a:pPr eaLnBrk="1" hangingPunct="1"/>
            <a:r>
              <a:rPr lang="en-US" sz="2000" dirty="0" smtClean="0"/>
              <a:t>Preserve Natural Resources</a:t>
            </a:r>
          </a:p>
          <a:p>
            <a:pPr eaLnBrk="1" hangingPunct="1"/>
            <a:r>
              <a:rPr lang="en-US" sz="2000" dirty="0" smtClean="0"/>
              <a:t>Open Spaces</a:t>
            </a:r>
          </a:p>
          <a:p>
            <a:pPr eaLnBrk="1" hangingPunct="1"/>
            <a:r>
              <a:rPr lang="en-US" sz="2000" dirty="0" smtClean="0"/>
              <a:t>Taken from “</a:t>
            </a:r>
            <a:r>
              <a:rPr lang="en-US" sz="2000" i="1" dirty="0" smtClean="0"/>
              <a:t>Livability 101</a:t>
            </a:r>
            <a:r>
              <a:rPr lang="en-US" sz="2000" dirty="0" smtClean="0"/>
              <a:t>”:  </a:t>
            </a:r>
          </a:p>
          <a:p>
            <a:pPr eaLnBrk="1" hangingPunct="1">
              <a:buNone/>
            </a:pPr>
            <a:r>
              <a:rPr lang="en-US" sz="2000" dirty="0" smtClean="0"/>
              <a:t>http://www.mayorsinnovation.org/images/uploads/pdf/7_-_Livability_101.pdf 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pic>
        <p:nvPicPr>
          <p:cNvPr id="4" name="Picture 2" descr="us-Phone_booth_stuffing_California_19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7928"/>
            <a:ext cx="2760663" cy="316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2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What makes a community livable and sustainable?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7244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Are the buildings green?</a:t>
            </a:r>
          </a:p>
          <a:p>
            <a:pPr eaLnBrk="1" hangingPunct="1"/>
            <a:r>
              <a:rPr lang="en-US" sz="2800" dirty="0" smtClean="0"/>
              <a:t>Building </a:t>
            </a:r>
            <a:r>
              <a:rPr lang="en-US" sz="2800" dirty="0" err="1" smtClean="0"/>
              <a:t>Siting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Reusing Buildings</a:t>
            </a:r>
          </a:p>
          <a:p>
            <a:pPr eaLnBrk="1" hangingPunct="1"/>
            <a:r>
              <a:rPr lang="en-US" sz="2800" dirty="0" err="1" smtClean="0"/>
              <a:t>Daylighting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Green Roofs</a:t>
            </a:r>
          </a:p>
          <a:p>
            <a:pPr eaLnBrk="1" hangingPunct="1"/>
            <a:r>
              <a:rPr lang="en-US" sz="2800" dirty="0" smtClean="0"/>
              <a:t>Materials</a:t>
            </a:r>
          </a:p>
          <a:p>
            <a:pPr eaLnBrk="1" hangingPunct="1"/>
            <a:r>
              <a:rPr lang="en-US" sz="2800" dirty="0" smtClean="0"/>
              <a:t>Energy Efficiency</a:t>
            </a:r>
          </a:p>
          <a:p>
            <a:pPr eaLnBrk="1" hangingPunct="1"/>
            <a:r>
              <a:rPr lang="en-US" sz="2800" dirty="0" smtClean="0"/>
              <a:t>Water Efficiency</a:t>
            </a:r>
          </a:p>
          <a:p>
            <a:pPr eaLnBrk="1" hangingPunct="1"/>
            <a:r>
              <a:rPr lang="en-US" sz="2800" dirty="0" smtClean="0"/>
              <a:t>Renewable Energy	….   Among others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7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What do we put in our box city?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648200" cy="2590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Start with a “bill of rights”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What</a:t>
            </a:r>
            <a:r>
              <a:rPr lang="en-US" sz="2200" b="1" dirty="0" smtClean="0"/>
              <a:t> places </a:t>
            </a:r>
            <a:r>
              <a:rPr lang="en-US" sz="2200" dirty="0" smtClean="0"/>
              <a:t>do we need? Instead of McDonald’s, think “places to eat”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 smtClean="0"/>
              <a:t>Brainstorm ideas, then develop rules that ground…</a:t>
            </a:r>
          </a:p>
          <a:p>
            <a:pPr eaLnBrk="1" hangingPunct="1">
              <a:buFont typeface="Arial" charset="0"/>
              <a:buChar char="•"/>
            </a:pPr>
            <a:endParaRPr lang="en-US" sz="2200" dirty="0" smtClean="0"/>
          </a:p>
          <a:p>
            <a:pPr eaLnBrk="1" hangingPunct="1">
              <a:buFont typeface="Arial" charset="0"/>
              <a:buChar char="•"/>
            </a:pPr>
            <a:endParaRPr lang="en-US" sz="2200" dirty="0" smtClean="0"/>
          </a:p>
          <a:p>
            <a:pPr eaLnBrk="1" hangingPunct="1">
              <a:buFont typeface="Arial" charset="0"/>
              <a:buChar char="•"/>
            </a:pPr>
            <a:endParaRPr lang="en-US" sz="2200" dirty="0" smtClean="0"/>
          </a:p>
          <a:p>
            <a:pPr eaLnBrk="1" hangingPunct="1">
              <a:buFont typeface="Arial" charset="0"/>
              <a:buChar char="•"/>
            </a:pPr>
            <a:endParaRPr lang="en-US" sz="22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31748" name="Picture 1028" descr="L:\Terrace Town\2008\Smaller Images for Powerpoint\falk poster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4114800"/>
            <a:ext cx="777240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Land use lessons: 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Geoblock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game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Develop design guidelines and revisit throughout the process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makes decisions?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Role Play!</a:t>
            </a:r>
          </a:p>
        </p:txBody>
      </p:sp>
    </p:spTree>
    <p:extLst>
      <p:ext uri="{BB962C8B-B14F-4D97-AF65-F5344CB8AC3E}">
        <p14:creationId xmlns:p14="http://schemas.microsoft.com/office/powerpoint/2010/main" val="21796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we build it?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60834"/>
            <a:ext cx="3962400" cy="510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You’ll build </a:t>
            </a:r>
            <a:r>
              <a:rPr lang="en-US" sz="2400" dirty="0" smtClean="0"/>
              <a:t>on a “lot size” </a:t>
            </a:r>
            <a:r>
              <a:rPr lang="en-US" sz="2400" dirty="0" smtClean="0"/>
              <a:t>no larger than</a:t>
            </a:r>
            <a:r>
              <a:rPr lang="en-US" sz="2400" dirty="0" smtClean="0"/>
              <a:t> </a:t>
            </a:r>
            <a:r>
              <a:rPr lang="en-US" sz="2400" dirty="0" smtClean="0"/>
              <a:t>16 x </a:t>
            </a:r>
            <a:r>
              <a:rPr lang="en-US" sz="2400" dirty="0" smtClean="0"/>
              <a:t>36ft per school. Typically the base is a tarp/s from a hardware store.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Materials range from recycled to craft supplies like pipe cleaners and construction paper.  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The best building material is recycled stuff from home.</a:t>
            </a:r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  <a:p>
            <a:pPr eaLnBrk="1" hangingPunct="1"/>
            <a:endParaRPr lang="en-US" sz="2400" b="1" dirty="0" smtClean="0"/>
          </a:p>
        </p:txBody>
      </p:sp>
      <p:pic>
        <p:nvPicPr>
          <p:cNvPr id="22532" name="Picture 1032" descr="citydisplays6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1676400"/>
            <a:ext cx="40465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4876800"/>
            <a:ext cx="3962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Focus is on process, not product!!</a:t>
            </a:r>
          </a:p>
        </p:txBody>
      </p:sp>
    </p:spTree>
    <p:extLst>
      <p:ext uri="{BB962C8B-B14F-4D97-AF65-F5344CB8AC3E}">
        <p14:creationId xmlns:p14="http://schemas.microsoft.com/office/powerpoint/2010/main" val="11282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Monona Terrace?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924616"/>
            <a:ext cx="3429000" cy="2751522"/>
          </a:xfr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</a:t>
            </a:r>
            <a:endParaRPr lang="en-US" sz="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	LEED Silver certification drove sustainability theme “Going Green!” in 2008.  It is still a focus of the program.</a:t>
            </a:r>
            <a:endParaRPr lang="en-US" dirty="0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3352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Architecture education mission because of Frank Lloyd Wright design</a:t>
            </a:r>
          </a:p>
        </p:txBody>
      </p:sp>
      <p:pic>
        <p:nvPicPr>
          <p:cNvPr id="14341" name="Picture 7" descr="F:\Mtcommon\Lisa\Heather\Sketchbook\Files for Web PDF 9-4-07\Black &amp; White Images\5632.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00"/>
            <a:ext cx="4114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F:\Mtcommon\Heather\PowerPoint Logos\LEED_Silver Logo_4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5814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83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we build it?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524000"/>
            <a:ext cx="4495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Occurs in last few weeks (allow 3-4 at least) leading up to School Event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All hands on deck!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Art teacher can be a good partner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Students can work individually to create homes &amp; team up to do larger buildings</a:t>
            </a:r>
          </a:p>
        </p:txBody>
      </p:sp>
      <p:pic>
        <p:nvPicPr>
          <p:cNvPr id="33796" name="Picture 8" descr="L:\Terrace Town\2008\Smaller Images for Powerpoint\Kids with May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52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will we build it?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29718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/>
              <a:t>Scale vs. Proportion</a:t>
            </a:r>
          </a:p>
          <a:p>
            <a:pPr eaLnBrk="1" hangingPunct="1"/>
            <a:r>
              <a:rPr lang="en-US" sz="2400" dirty="0" smtClean="0"/>
              <a:t>Some care about precise scale and others don’t, depending upon their academic objectives</a:t>
            </a:r>
          </a:p>
          <a:p>
            <a:pPr eaLnBrk="1" hangingPunct="1"/>
            <a:r>
              <a:rPr lang="en-US" sz="2400" dirty="0" smtClean="0"/>
              <a:t>For those who use pre-made boxes, the recommended scale is 1/8”</a:t>
            </a:r>
          </a:p>
          <a:p>
            <a:pPr eaLnBrk="1" hangingPunct="1"/>
            <a:r>
              <a:rPr lang="en-US" sz="2400" dirty="0" smtClean="0"/>
              <a:t>Get creative with homemade engineer’s scales out of popsicle sticks or other materials</a:t>
            </a:r>
          </a:p>
        </p:txBody>
      </p:sp>
      <p:pic>
        <p:nvPicPr>
          <p:cNvPr id="4" name="Picture 1034" descr="citydisplay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191000"/>
            <a:ext cx="25146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1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Things to do soon…</a:t>
            </a:r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Begin to review</a:t>
            </a:r>
            <a:r>
              <a:rPr lang="en-US" sz="2400" dirty="0" smtClean="0"/>
              <a:t> BC curriculum (and order boxes if you wish)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Determine </a:t>
            </a:r>
            <a:r>
              <a:rPr lang="en-US" sz="2400" dirty="0" smtClean="0"/>
              <a:t>size of your city- you can use as much of a 16 x 36 ft lot but not more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Book your bus for Monona Terrace trip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Start collecting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Document your classroom activities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for display on a </a:t>
            </a:r>
            <a:r>
              <a:rPr lang="en-US" sz="2400" dirty="0" err="1" smtClean="0"/>
              <a:t>posterboard</a:t>
            </a:r>
            <a:r>
              <a:rPr lang="en-US" sz="2400" dirty="0" smtClean="0"/>
              <a:t> at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Terrace Town- take photos!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Not too early to introduce books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/>
              <a:t>&amp; vocabulary on cities, architecture, sustainability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39940" name="Picture 1036" descr="L:\Terrace Town\2008\Smaller Images for Powerpoint\closeup 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1242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6121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questions?</a:t>
            </a:r>
          </a:p>
        </p:txBody>
      </p:sp>
    </p:spTree>
    <p:extLst>
      <p:ext uri="{BB962C8B-B14F-4D97-AF65-F5344CB8AC3E}">
        <p14:creationId xmlns:p14="http://schemas.microsoft.com/office/powerpoint/2010/main" val="22706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eaLnBrk="1" hangingPunct="1"/>
            <a:r>
              <a:rPr lang="en-US" smtClean="0"/>
              <a:t>Terrace Town </a:t>
            </a:r>
          </a:p>
        </p:txBody>
      </p:sp>
      <p:pic>
        <p:nvPicPr>
          <p:cNvPr id="36867" name="Picture 1031" descr="l-kids-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4891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3505200"/>
            <a:ext cx="28956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Cities that work for kids work for everybody.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-- Ginny Graves</a:t>
            </a:r>
          </a:p>
        </p:txBody>
      </p:sp>
    </p:spTree>
    <p:extLst>
      <p:ext uri="{BB962C8B-B14F-4D97-AF65-F5344CB8AC3E}">
        <p14:creationId xmlns:p14="http://schemas.microsoft.com/office/powerpoint/2010/main" val="12877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 Can Do This!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en-US" dirty="0" smtClean="0"/>
              <a:t>Questions?</a:t>
            </a:r>
          </a:p>
          <a:p>
            <a:pPr algn="r" eaLnBrk="1" hangingPunct="1"/>
            <a:r>
              <a:rPr lang="en-US" dirty="0" smtClean="0"/>
              <a:t>Heather Sabin (608) 261-4015 hsabin@mononaterrace.com</a:t>
            </a:r>
          </a:p>
        </p:txBody>
      </p:sp>
      <p:pic>
        <p:nvPicPr>
          <p:cNvPr id="37892" name="Picture 8" descr="F:\Users\Mthgs\Heather\terrace town\Logo and Designs\Terracetowntimele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18288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8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Still going strong…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9248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Terrace Town has been offered biennially since 2000 to Dane Co elementary students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 has grown from 350 students in its first year to over 1400 in recent years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5364" name="Picture 4" descr="home-lg"/>
          <p:cNvPicPr>
            <a:picLocks noChangeAspect="1" noChangeArrowheads="1"/>
          </p:cNvPicPr>
          <p:nvPr/>
        </p:nvPicPr>
        <p:blipFill>
          <a:blip r:embed="rId3" cstate="print"/>
          <a:srcRect l="17894"/>
          <a:stretch>
            <a:fillRect/>
          </a:stretch>
        </p:blipFill>
        <p:spPr bwMode="auto">
          <a:xfrm>
            <a:off x="1447800" y="3886200"/>
            <a:ext cx="5967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50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Goals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47244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Students will learn how cities are planned</a:t>
            </a:r>
            <a:r>
              <a:rPr lang="en-US" dirty="0" smtClean="0"/>
              <a:t>, </a:t>
            </a:r>
            <a:r>
              <a:rPr lang="en-US" sz="2800" dirty="0" smtClean="0"/>
              <a:t>what makes a quality sustainable city, and how they can participate in the improvement of their environment.   </a:t>
            </a:r>
          </a:p>
          <a:p>
            <a:pPr>
              <a:defRPr/>
            </a:pPr>
            <a:r>
              <a:rPr lang="en-US" sz="2800" dirty="0" smtClean="0"/>
              <a:t>Educators will develop curriculum about the built environment that supports academic standards.  </a:t>
            </a:r>
          </a:p>
          <a:p>
            <a:pPr>
              <a:defRPr/>
            </a:pPr>
            <a:r>
              <a:rPr lang="en-US" sz="2800" dirty="0" smtClean="0"/>
              <a:t>The program connects schools to community resources, and engages architecture and planning professionals in the education of youth in their community.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86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Monona Terrace’s Role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5410200" cy="4419600"/>
          </a:xfrm>
        </p:spPr>
        <p:txBody>
          <a:bodyPr/>
          <a:lstStyle/>
          <a:p>
            <a:pPr eaLnBrk="1" hangingPunct="1"/>
            <a:r>
              <a:rPr lang="en-US" dirty="0" smtClean="0"/>
              <a:t>To support and provide resources for teacher and mentor participants</a:t>
            </a:r>
          </a:p>
          <a:p>
            <a:pPr eaLnBrk="1" hangingPunct="1"/>
            <a:r>
              <a:rPr lang="en-US" dirty="0" smtClean="0"/>
              <a:t>Host and coordinate in-service and culminating events </a:t>
            </a:r>
          </a:p>
          <a:p>
            <a:pPr eaLnBrk="1" hangingPunct="1"/>
            <a:r>
              <a:rPr lang="en-US" dirty="0" smtClean="0"/>
              <a:t>Act as a clearinghouse for curriculum, books, websites, materials</a:t>
            </a:r>
          </a:p>
        </p:txBody>
      </p:sp>
      <p:pic>
        <p:nvPicPr>
          <p:cNvPr id="17412" name="Picture 7" descr="ljack-a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352800"/>
            <a:ext cx="20589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81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Award Winning!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Monona Terrace staff received Special Jury Recognition for the “Golden Cube Award” awarded by the International Union of Architects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3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Multi-Phase Program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2352225"/>
            <a:ext cx="3733800" cy="309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April 12- 13,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lang="en-US" kern="0" baseline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	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School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Days at Monona Terrace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2.5 hour visit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14, </a:t>
            </a:r>
            <a:endParaRPr lang="en-US" kern="0" dirty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Open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House at Monona Terrace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4114800" cy="308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9346" y="166471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Teacher &amp; Mentor Workshop- Date TBD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6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Mentor/Classroom Partnership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Our Volunteer Mentors are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professionals and students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in sustainable fields,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architecture and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planning. 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3556" name="Picture 4" descr="L:\Terrace Town\2008\Smaller Images for Powerpoint\Mentor 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358140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4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Mentors are asked to…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163638"/>
            <a:ext cx="4191000" cy="43150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 </a:t>
            </a:r>
            <a:r>
              <a:rPr lang="en-US" sz="2800" kern="0" dirty="0">
                <a:solidFill>
                  <a:srgbClr val="000000"/>
                </a:solidFill>
                <a:latin typeface="Arial"/>
              </a:rPr>
              <a:t>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classroom 4-6 times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 and facilitate activities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School Building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Monona Terrace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6666"/>
              </a:buClr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4580" name="Picture 1035" descr="L:\Terrace Town\2008\Smaller Images for Powerpoint\wind turb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66594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1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276</TotalTime>
  <Words>979</Words>
  <Application>Microsoft Office PowerPoint</Application>
  <PresentationFormat>On-screen Show (4:3)</PresentationFormat>
  <Paragraphs>156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Times New Roman</vt:lpstr>
      <vt:lpstr>Wingdings</vt:lpstr>
      <vt:lpstr>Radial</vt:lpstr>
      <vt:lpstr>Terrace Town for First-Timers</vt:lpstr>
      <vt:lpstr>Why Monona Terrace?</vt:lpstr>
      <vt:lpstr>Still going strong…</vt:lpstr>
      <vt:lpstr>Program Goals</vt:lpstr>
      <vt:lpstr>Monona Terrace’s Role</vt:lpstr>
      <vt:lpstr>We are Award Winning!</vt:lpstr>
      <vt:lpstr>A Multi-Phase Program</vt:lpstr>
      <vt:lpstr>Mentor/Classroom Partnership</vt:lpstr>
      <vt:lpstr>Mentors are asked to…</vt:lpstr>
      <vt:lpstr>Successful Partnerships</vt:lpstr>
      <vt:lpstr>Scheduling!</vt:lpstr>
      <vt:lpstr>Great activities with mentor as facilitator</vt:lpstr>
      <vt:lpstr>The Curriculum</vt:lpstr>
      <vt:lpstr>The Curriculum</vt:lpstr>
      <vt:lpstr>What is our community’s sense of place?</vt:lpstr>
      <vt:lpstr>What makes a community livable and sustainable?</vt:lpstr>
      <vt:lpstr>What makes a community livable and sustainable?</vt:lpstr>
      <vt:lpstr>What do we put in our box city?</vt:lpstr>
      <vt:lpstr>How will we build it?</vt:lpstr>
      <vt:lpstr>How will we build it?</vt:lpstr>
      <vt:lpstr>How will we build it?</vt:lpstr>
      <vt:lpstr>Things to do soon…</vt:lpstr>
      <vt:lpstr>Your questions?</vt:lpstr>
      <vt:lpstr>Terrace Town </vt:lpstr>
      <vt:lpstr>You Can Do This!</vt:lpstr>
    </vt:vector>
  </TitlesOfParts>
  <Company>City of 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Sabin, Heather</dc:creator>
  <cp:lastModifiedBy>Sabin, Heather</cp:lastModifiedBy>
  <cp:revision>12</cp:revision>
  <cp:lastPrinted>2017-11-13T17:35:19Z</cp:lastPrinted>
  <dcterms:created xsi:type="dcterms:W3CDTF">2017-10-11T16:33:14Z</dcterms:created>
  <dcterms:modified xsi:type="dcterms:W3CDTF">2017-11-13T21:53:16Z</dcterms:modified>
</cp:coreProperties>
</file>