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81" r:id="rId9"/>
    <p:sldId id="282" r:id="rId10"/>
    <p:sldId id="280" r:id="rId11"/>
    <p:sldId id="283" r:id="rId12"/>
    <p:sldId id="284" r:id="rId13"/>
    <p:sldId id="285" r:id="rId14"/>
    <p:sldId id="286" r:id="rId15"/>
    <p:sldId id="262" r:id="rId16"/>
    <p:sldId id="264" r:id="rId17"/>
    <p:sldId id="265" r:id="rId18"/>
    <p:sldId id="287" r:id="rId19"/>
    <p:sldId id="273" r:id="rId20"/>
    <p:sldId id="266" r:id="rId21"/>
    <p:sldId id="267" r:id="rId22"/>
    <p:sldId id="274" r:id="rId23"/>
    <p:sldId id="275" r:id="rId24"/>
    <p:sldId id="276" r:id="rId25"/>
    <p:sldId id="268" r:id="rId26"/>
    <p:sldId id="269" r:id="rId27"/>
    <p:sldId id="270" r:id="rId28"/>
    <p:sldId id="271" r:id="rId29"/>
    <p:sldId id="279" r:id="rId30"/>
    <p:sldId id="277" r:id="rId31"/>
    <p:sldId id="278" r:id="rId32"/>
    <p:sldId id="272" r:id="rId3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E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8113" autoAdjust="0"/>
  </p:normalViewPr>
  <p:slideViewPr>
    <p:cSldViewPr>
      <p:cViewPr varScale="1">
        <p:scale>
          <a:sx n="111" d="100"/>
          <a:sy n="111" d="100"/>
        </p:scale>
        <p:origin x="75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78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366604E-94C6-41E8-A5D2-C9527F204AC2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52DE57C-F08C-40B4-817B-B1F7F6986BA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F36DDDF-E35D-4924-9236-AD2C2BAC240D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3799051-958C-4849-8C4E-7569C4A25A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99051-958C-4849-8C4E-7569C4A25A00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3A9D0-43AC-449A-B16F-68B61B46A8C3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D3F89-6F09-434D-8A0E-0635F6AC01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nsel\Downloads\Houses_Colombia_4551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7917" y="0"/>
            <a:ext cx="9261917" cy="6858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7620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ARCHITECTURE</a:t>
            </a:r>
            <a:endParaRPr kumimoji="0" lang="en-US" sz="4400" b="1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DENSITY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COMMUNITY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SCALE                   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HOME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54634" y="5715000"/>
            <a:ext cx="5007634" cy="3810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b="1" u="sng" dirty="0" smtClean="0">
                <a:solidFill>
                  <a:schemeClr val="bg1"/>
                </a:solidFill>
              </a:rPr>
              <a:t>Sub-Urban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Community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43132" y="6101751"/>
            <a:ext cx="6672532" cy="375249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b="1" u="sng" dirty="0" smtClean="0">
                <a:solidFill>
                  <a:schemeClr val="bg1"/>
                </a:solidFill>
              </a:rPr>
              <a:t>Semi-Urban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Community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43132" y="6468374"/>
            <a:ext cx="9187132" cy="381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b="1" u="sng" dirty="0" smtClean="0">
                <a:solidFill>
                  <a:schemeClr val="bg1"/>
                </a:solidFill>
              </a:rPr>
              <a:t>Urban </a:t>
            </a:r>
            <a:r>
              <a:rPr lang="en-US" dirty="0" smtClean="0">
                <a:solidFill>
                  <a:schemeClr val="bg1"/>
                </a:solidFill>
              </a:rPr>
              <a:t> Community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nsel\Desktop\CLASS 022308\Images to Use\Houses\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43110"/>
            <a:ext cx="9144000" cy="5314890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HOME</a:t>
            </a:r>
            <a:endParaRPr lang="en-US" sz="5400" b="1" u="sng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3158" y="1047690"/>
            <a:ext cx="3900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THE PLACE WHERE SOMEONE LIVES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9144000" cy="603504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HOME</a:t>
            </a:r>
            <a:endParaRPr lang="en-US" sz="5400" b="1" u="sng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4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HOME</a:t>
            </a:r>
            <a:endParaRPr lang="en-US" sz="5400" b="1" u="sng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6" y="1066800"/>
            <a:ext cx="9165566" cy="58674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HOME</a:t>
            </a:r>
            <a:endParaRPr lang="en-US" sz="5400" b="1" u="sng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5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6799"/>
            <a:ext cx="9144000" cy="5791201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HOME</a:t>
            </a:r>
            <a:endParaRPr lang="en-US" sz="5400" b="1" u="sng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2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0" y="3429000"/>
            <a:ext cx="9144000" cy="99060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Sub-Urban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Community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Land + Lots </a:t>
            </a:r>
            <a:r>
              <a:rPr lang="en-US" dirty="0" smtClean="0">
                <a:solidFill>
                  <a:schemeClr val="bg1"/>
                </a:solidFill>
              </a:rPr>
              <a:t>+ Houses + </a:t>
            </a:r>
            <a:r>
              <a:rPr lang="en-US" i="1" u="sng" dirty="0" smtClean="0">
                <a:solidFill>
                  <a:schemeClr val="bg1"/>
                </a:solidFill>
              </a:rPr>
              <a:t>Shopping </a:t>
            </a:r>
            <a:r>
              <a:rPr lang="en-US" i="1" u="sng" dirty="0">
                <a:solidFill>
                  <a:schemeClr val="bg1"/>
                </a:solidFill>
              </a:rPr>
              <a:t>+</a:t>
            </a:r>
            <a:r>
              <a:rPr lang="en-US" i="1" u="sng" dirty="0" smtClean="0">
                <a:solidFill>
                  <a:schemeClr val="bg1"/>
                </a:solidFill>
              </a:rPr>
              <a:t> Schools + </a:t>
            </a:r>
            <a:r>
              <a:rPr lang="en-US" i="1" u="sng" dirty="0" smtClean="0">
                <a:solidFill>
                  <a:schemeClr val="bg1"/>
                </a:solidFill>
              </a:rPr>
              <a:t>Parks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b="1" u="sng" dirty="0" smtClean="0">
                <a:solidFill>
                  <a:schemeClr val="bg1"/>
                </a:solidFill>
              </a:rPr>
              <a:t>Low Density 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4495800"/>
            <a:ext cx="9144000" cy="990600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Semi-Urban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Community</a:t>
            </a:r>
            <a:endParaRPr lang="en-US" sz="2800" b="1" dirty="0">
              <a:solidFill>
                <a:schemeClr val="bg1"/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Row Houses + Townhomes + Apartments + </a:t>
            </a:r>
            <a:r>
              <a:rPr lang="en-US" i="1" u="sng" dirty="0" smtClean="0">
                <a:solidFill>
                  <a:schemeClr val="bg1"/>
                </a:solidFill>
              </a:rPr>
              <a:t>Shopping + Schools </a:t>
            </a:r>
            <a:r>
              <a:rPr lang="en-US" i="1" u="sng" dirty="0">
                <a:solidFill>
                  <a:schemeClr val="bg1"/>
                </a:solidFill>
              </a:rPr>
              <a:t>+</a:t>
            </a:r>
            <a:r>
              <a:rPr lang="en-US" i="1" u="sng" dirty="0" smtClean="0">
                <a:solidFill>
                  <a:schemeClr val="bg1"/>
                </a:solidFill>
              </a:rPr>
              <a:t> </a:t>
            </a:r>
            <a:r>
              <a:rPr lang="en-US" i="1" u="sng" dirty="0" smtClean="0">
                <a:solidFill>
                  <a:schemeClr val="bg1"/>
                </a:solidFill>
              </a:rPr>
              <a:t>Parks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b="1" u="sng" dirty="0" smtClean="0">
                <a:solidFill>
                  <a:schemeClr val="bg1"/>
                </a:solidFill>
              </a:rPr>
              <a:t>Medium Density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5562600"/>
            <a:ext cx="91440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Urban </a:t>
            </a:r>
            <a:r>
              <a:rPr lang="en-US" sz="2800" dirty="0" smtClean="0">
                <a:solidFill>
                  <a:schemeClr val="bg1"/>
                </a:solidFill>
              </a:rPr>
              <a:t> Community 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Buildings + Condos + Offices + </a:t>
            </a:r>
            <a:r>
              <a:rPr lang="en-US" i="1" u="sng" dirty="0" smtClean="0">
                <a:solidFill>
                  <a:schemeClr val="bg1"/>
                </a:solidFill>
              </a:rPr>
              <a:t>Shopping + Schools + Parks </a:t>
            </a: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en-US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u="sng" dirty="0" smtClean="0">
                <a:solidFill>
                  <a:schemeClr val="bg1"/>
                </a:solidFill>
              </a:rPr>
              <a:t>High Density</a:t>
            </a: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363720" y="0"/>
            <a:ext cx="6768271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COMMUNITY TYPES</a:t>
            </a:r>
            <a:endParaRPr lang="en-US" sz="5400" b="1" u="sng" dirty="0" smtClean="0">
              <a:solidFill>
                <a:schemeClr val="bg1"/>
              </a:solidFill>
            </a:endParaRPr>
          </a:p>
        </p:txBody>
      </p:sp>
      <p:pic>
        <p:nvPicPr>
          <p:cNvPr id="6" name="Picture 4" descr="C:\Users\Ansel\Desktop\CLASS 022308\Images to Use\Community\neighborhood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601" y="0"/>
            <a:ext cx="2393322" cy="2404914"/>
          </a:xfrm>
          <a:prstGeom prst="rect">
            <a:avLst/>
          </a:prstGeom>
          <a:noFill/>
        </p:spPr>
      </p:pic>
      <p:pic>
        <p:nvPicPr>
          <p:cNvPr id="7" name="Picture 4" descr="C:\Users\Ansel\Desktop\CLASS 022308\Images to Use\HHsZu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2285" y="1122259"/>
            <a:ext cx="1562538" cy="1605945"/>
          </a:xfrm>
          <a:prstGeom prst="rect">
            <a:avLst/>
          </a:prstGeom>
          <a:noFill/>
        </p:spPr>
      </p:pic>
      <p:pic>
        <p:nvPicPr>
          <p:cNvPr id="8" name="Picture 3" descr="C:\Users\Ansel\Desktop\CLASS 022308\Images to Use\Houses\8.jpg"/>
          <p:cNvPicPr>
            <a:picLocks noChangeAspect="1" noChangeArrowheads="1"/>
          </p:cNvPicPr>
          <p:nvPr/>
        </p:nvPicPr>
        <p:blipFill>
          <a:blip r:embed="rId4" cstate="print"/>
          <a:srcRect l="25028" t="10118" r="24715" b="19056"/>
          <a:stretch>
            <a:fillRect/>
          </a:stretch>
        </p:blipFill>
        <p:spPr bwMode="auto">
          <a:xfrm>
            <a:off x="7162800" y="1043835"/>
            <a:ext cx="1969192" cy="176722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22" y="1659047"/>
            <a:ext cx="2610378" cy="8353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81046" y="2815579"/>
            <a:ext cx="122501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i="1" dirty="0"/>
              <a:t>DENSITY</a:t>
            </a:r>
            <a:endParaRPr lang="en-US" sz="2300" dirty="0"/>
          </a:p>
        </p:txBody>
      </p:sp>
      <p:sp>
        <p:nvSpPr>
          <p:cNvPr id="14" name="Rectangle 13"/>
          <p:cNvSpPr/>
          <p:nvPr/>
        </p:nvSpPr>
        <p:spPr>
          <a:xfrm>
            <a:off x="7593248" y="2803870"/>
            <a:ext cx="110829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i="1" dirty="0" smtClean="0"/>
              <a:t>HOME</a:t>
            </a:r>
            <a:endParaRPr lang="en-US" sz="2300" dirty="0"/>
          </a:p>
        </p:txBody>
      </p:sp>
      <p:sp>
        <p:nvSpPr>
          <p:cNvPr id="16" name="Rectangle 15"/>
          <p:cNvSpPr/>
          <p:nvPr/>
        </p:nvSpPr>
        <p:spPr>
          <a:xfrm>
            <a:off x="5177686" y="2271230"/>
            <a:ext cx="92204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i="1" dirty="0" smtClean="0"/>
              <a:t>SCALE</a:t>
            </a:r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sel\Desktop\CLASS 022308\Images to Use\Sub-Urban\APR17_Feature_Burbs_HE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2200"/>
            <a:ext cx="9220200" cy="6146800"/>
          </a:xfrm>
          <a:prstGeom prst="rect">
            <a:avLst/>
          </a:prstGeom>
          <a:noFill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Sub-Urban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Community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Land + Lots </a:t>
            </a:r>
            <a:r>
              <a:rPr lang="en-US" dirty="0" smtClean="0">
                <a:solidFill>
                  <a:schemeClr val="bg1"/>
                </a:solidFill>
              </a:rPr>
              <a:t>+ Houses + Shopping </a:t>
            </a:r>
            <a:r>
              <a:rPr lang="en-US" dirty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Schools + Parks = </a:t>
            </a:r>
            <a:r>
              <a:rPr lang="en-US" b="1" u="sng" dirty="0" smtClean="0">
                <a:solidFill>
                  <a:schemeClr val="bg1"/>
                </a:solidFill>
              </a:rPr>
              <a:t>Low Density 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sel\Desktop\CLASS 022308\Images to Use\Sub-Urban\exurb.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3626"/>
            <a:ext cx="9148762" cy="6099174"/>
          </a:xfrm>
          <a:prstGeom prst="rect">
            <a:avLst/>
          </a:prstGeom>
          <a:noFill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Sub-Urban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Community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Lots + Houses + Shopping </a:t>
            </a:r>
            <a:r>
              <a:rPr lang="en-US" dirty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Schools + Parks = </a:t>
            </a:r>
            <a:r>
              <a:rPr lang="en-US" b="1" u="sng" dirty="0" smtClean="0">
                <a:solidFill>
                  <a:schemeClr val="bg1"/>
                </a:solidFill>
              </a:rPr>
              <a:t>Low Density 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Sub-Urban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Community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Lots + Houses + Shopping </a:t>
            </a:r>
            <a:r>
              <a:rPr lang="en-US" dirty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Schools + Parks = </a:t>
            </a:r>
            <a:r>
              <a:rPr lang="en-US" b="1" u="sng" dirty="0" smtClean="0">
                <a:solidFill>
                  <a:schemeClr val="bg1"/>
                </a:solidFill>
              </a:rPr>
              <a:t>Low Density 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sel\Desktop\CLASS 022308\Images to Use\Sub-Urban\xz1epxtp4siz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44000" cy="5867400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Sub-Urban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Community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Lots + Houses + Shopping </a:t>
            </a:r>
            <a:r>
              <a:rPr lang="en-US" dirty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Schools + Parks = </a:t>
            </a:r>
            <a:r>
              <a:rPr lang="en-US" b="1" u="sng" dirty="0" smtClean="0">
                <a:solidFill>
                  <a:schemeClr val="bg1"/>
                </a:solidFill>
              </a:rPr>
              <a:t>Low Density 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nsel\Desktop\CLASS 022308\Images to Use\Community\neighborhood.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966051"/>
            <a:ext cx="2393322" cy="2404914"/>
          </a:xfrm>
          <a:prstGeom prst="rect">
            <a:avLst/>
          </a:prstGeom>
          <a:noFill/>
        </p:spPr>
      </p:pic>
      <p:pic>
        <p:nvPicPr>
          <p:cNvPr id="23" name="Picture 4" descr="C:\Users\Ansel\Desktop\CLASS 022308\Images to Use\HHsZu9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8384" y="1061055"/>
            <a:ext cx="2202016" cy="2263188"/>
          </a:xfrm>
          <a:prstGeom prst="rect">
            <a:avLst/>
          </a:prstGeom>
          <a:noFill/>
        </p:spPr>
      </p:pic>
      <p:pic>
        <p:nvPicPr>
          <p:cNvPr id="1027" name="Picture 3" descr="C:\Users\Ansel\Desktop\CLASS 022308\Images to Use\Houses\8.jpg"/>
          <p:cNvPicPr>
            <a:picLocks noChangeAspect="1" noChangeArrowheads="1"/>
          </p:cNvPicPr>
          <p:nvPr/>
        </p:nvPicPr>
        <p:blipFill>
          <a:blip r:embed="rId5" cstate="print"/>
          <a:srcRect l="25028" t="10118" r="24715" b="19056"/>
          <a:stretch>
            <a:fillRect/>
          </a:stretch>
        </p:blipFill>
        <p:spPr bwMode="auto">
          <a:xfrm>
            <a:off x="5638800" y="3943509"/>
            <a:ext cx="2568307" cy="230489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43400"/>
            <a:ext cx="3643643" cy="116596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3048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ARCHITECTURE</a:t>
            </a:r>
            <a:endParaRPr kumimoji="0" lang="en-US" sz="4400" b="1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58594" y="3439924"/>
            <a:ext cx="122501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i="1" dirty="0"/>
              <a:t>DENSITY</a:t>
            </a:r>
            <a:endParaRPr lang="en-US" sz="2300" dirty="0"/>
          </a:p>
        </p:txBody>
      </p:sp>
      <p:sp>
        <p:nvSpPr>
          <p:cNvPr id="3" name="Rectangle 2"/>
          <p:cNvSpPr/>
          <p:nvPr/>
        </p:nvSpPr>
        <p:spPr>
          <a:xfrm>
            <a:off x="6359305" y="6324600"/>
            <a:ext cx="110829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i="1" dirty="0" smtClean="0"/>
              <a:t>HOME</a:t>
            </a:r>
            <a:endParaRPr lang="en-US" sz="2300" dirty="0"/>
          </a:p>
        </p:txBody>
      </p:sp>
      <p:sp>
        <p:nvSpPr>
          <p:cNvPr id="4" name="Rectangle 3"/>
          <p:cNvSpPr/>
          <p:nvPr/>
        </p:nvSpPr>
        <p:spPr>
          <a:xfrm>
            <a:off x="6005643" y="3439924"/>
            <a:ext cx="181203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i="1" dirty="0" smtClean="0"/>
              <a:t>COMMUNITY</a:t>
            </a:r>
            <a:endParaRPr lang="en-US" sz="2300" dirty="0"/>
          </a:p>
        </p:txBody>
      </p:sp>
      <p:sp>
        <p:nvSpPr>
          <p:cNvPr id="5" name="Rectangle 4"/>
          <p:cNvSpPr/>
          <p:nvPr/>
        </p:nvSpPr>
        <p:spPr>
          <a:xfrm>
            <a:off x="1478184" y="5499381"/>
            <a:ext cx="92204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i="1" dirty="0" smtClean="0"/>
              <a:t>SCALE</a:t>
            </a:r>
            <a:endParaRPr lang="en-US" sz="23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Ansel\Desktop\CLASS 022308\Images to Use\Semi-Urban\jpeg.jpg"/>
          <p:cNvPicPr>
            <a:picLocks noChangeAspect="1" noChangeArrowheads="1"/>
          </p:cNvPicPr>
          <p:nvPr/>
        </p:nvPicPr>
        <p:blipFill>
          <a:blip r:embed="rId2"/>
          <a:srcRect l="3571" t="15247" r="8459"/>
          <a:stretch>
            <a:fillRect/>
          </a:stretch>
        </p:blipFill>
        <p:spPr bwMode="auto">
          <a:xfrm>
            <a:off x="0" y="4710643"/>
            <a:ext cx="3962400" cy="2147357"/>
          </a:xfrm>
          <a:prstGeom prst="rect">
            <a:avLst/>
          </a:prstGeom>
          <a:noFill/>
        </p:spPr>
      </p:pic>
      <p:pic>
        <p:nvPicPr>
          <p:cNvPr id="20" name="Picture 15" descr="C:\Users\Ansel\Desktop\CLASS 022308\Images to Use\Semi-Urban\01_WE_Architecture_saltholmsgade_(13).jpg"/>
          <p:cNvPicPr>
            <a:picLocks noChangeAspect="1" noChangeArrowheads="1"/>
          </p:cNvPicPr>
          <p:nvPr/>
        </p:nvPicPr>
        <p:blipFill>
          <a:blip r:embed="rId3"/>
          <a:srcRect t="19149" r="6819"/>
          <a:stretch>
            <a:fillRect/>
          </a:stretch>
        </p:blipFill>
        <p:spPr bwMode="auto">
          <a:xfrm>
            <a:off x="0" y="1143000"/>
            <a:ext cx="3962400" cy="3505200"/>
          </a:xfrm>
          <a:prstGeom prst="rect">
            <a:avLst/>
          </a:prstGeom>
          <a:noFill/>
        </p:spPr>
      </p:pic>
      <p:pic>
        <p:nvPicPr>
          <p:cNvPr id="10257" name="Picture 17" descr="C:\Users\Ansel\Desktop\CLASS 022308\Images to Use\Semi-Urban\95315-1.jpg"/>
          <p:cNvPicPr>
            <a:picLocks noChangeAspect="1" noChangeArrowheads="1"/>
          </p:cNvPicPr>
          <p:nvPr/>
        </p:nvPicPr>
        <p:blipFill>
          <a:blip r:embed="rId4"/>
          <a:srcRect t="6018"/>
          <a:stretch>
            <a:fillRect/>
          </a:stretch>
        </p:blipFill>
        <p:spPr bwMode="auto">
          <a:xfrm>
            <a:off x="4038600" y="1143000"/>
            <a:ext cx="5105400" cy="3200400"/>
          </a:xfrm>
          <a:prstGeom prst="rect">
            <a:avLst/>
          </a:prstGeom>
          <a:noFill/>
        </p:spPr>
      </p:pic>
      <p:pic>
        <p:nvPicPr>
          <p:cNvPr id="22" name="Picture 13" descr="C:\Users\Ansel\Desktop\CLASS 022308\Images to Use\Semi-Urban\110613Feature_ForestStree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4419600"/>
            <a:ext cx="5105400" cy="2438400"/>
          </a:xfrm>
          <a:prstGeom prst="rect">
            <a:avLst/>
          </a:prstGeom>
          <a:noFill/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Semi-Urban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Community</a:t>
            </a:r>
            <a:endParaRPr lang="en-US" sz="2800" b="1" dirty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Row Houses + Townhomes + Shopping + Schools </a:t>
            </a:r>
            <a:r>
              <a:rPr lang="en-US" dirty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Parks = </a:t>
            </a:r>
            <a:r>
              <a:rPr lang="en-US" b="1" u="sng" dirty="0" smtClean="0">
                <a:solidFill>
                  <a:schemeClr val="bg1"/>
                </a:solidFill>
              </a:rPr>
              <a:t>Medium Density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sel\Desktop\CLASS 022308\Images to Use\Semi-Urban\ywabhwi4weu154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431389" cy="2971800"/>
          </a:xfrm>
          <a:prstGeom prst="rect">
            <a:avLst/>
          </a:prstGeom>
          <a:noFill/>
        </p:spPr>
      </p:pic>
      <p:pic>
        <p:nvPicPr>
          <p:cNvPr id="13" name="Picture 14" descr="C:\Users\Ansel\Desktop\CLASS 022308\Images to Use\Semi-Urban\47th-street-sunnyside-gardens-quee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648200"/>
            <a:ext cx="4572000" cy="2209800"/>
          </a:xfrm>
          <a:prstGeom prst="rect">
            <a:avLst/>
          </a:prstGeom>
          <a:noFill/>
        </p:spPr>
      </p:pic>
      <p:pic>
        <p:nvPicPr>
          <p:cNvPr id="16" name="Picture 12" descr="C:\Users\Ansel\Desktop\CLASS 022308\Images to Use\Semi-Urban\street%20promenade12_11_06fla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69393"/>
            <a:ext cx="4419600" cy="2688607"/>
          </a:xfrm>
          <a:prstGeom prst="rect">
            <a:avLst/>
          </a:prstGeom>
          <a:noFill/>
        </p:spPr>
      </p:pic>
      <p:pic>
        <p:nvPicPr>
          <p:cNvPr id="12290" name="Picture 2" descr="C:\Users\Ansel\Desktop\CLASS 022308\Images to Use\Semi-Urban\Foggy_Bottom_HD_DC_-56a2fa3b3df78cf7727b64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143000"/>
            <a:ext cx="4572000" cy="3429000"/>
          </a:xfrm>
          <a:prstGeom prst="rect">
            <a:avLst/>
          </a:prstGeom>
          <a:noFill/>
        </p:spPr>
      </p:pic>
      <p:sp>
        <p:nvSpPr>
          <p:cNvPr id="21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Semi-Urban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Community</a:t>
            </a:r>
            <a:endParaRPr lang="en-US" sz="2800" b="1" dirty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Row Houses + Townhomes + Shopping + Schools </a:t>
            </a:r>
            <a:r>
              <a:rPr lang="en-US" dirty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Parks = </a:t>
            </a:r>
            <a:r>
              <a:rPr lang="en-US" b="1" u="sng" dirty="0" smtClean="0">
                <a:solidFill>
                  <a:schemeClr val="bg1"/>
                </a:solidFill>
              </a:rPr>
              <a:t>Medium Density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nsel\Desktop\CLASS 022308\Images to Use\Semi-Urban\Serena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2045"/>
            <a:ext cx="6400800" cy="3373755"/>
          </a:xfrm>
          <a:prstGeom prst="rect">
            <a:avLst/>
          </a:prstGeom>
          <a:noFill/>
        </p:spPr>
      </p:pic>
      <p:pic>
        <p:nvPicPr>
          <p:cNvPr id="5" name="Picture 4" descr="C:\Users\Ansel\Desktop\CLASS 022308\Images to Use\Semi-Urban\slide_352692_3823482_free.jpg"/>
          <p:cNvPicPr>
            <a:picLocks noChangeAspect="1" noChangeArrowheads="1"/>
          </p:cNvPicPr>
          <p:nvPr/>
        </p:nvPicPr>
        <p:blipFill>
          <a:blip r:embed="rId3"/>
          <a:srcRect l="1281" t="14286" b="7792"/>
          <a:stretch>
            <a:fillRect/>
          </a:stretch>
        </p:blipFill>
        <p:spPr bwMode="auto">
          <a:xfrm>
            <a:off x="0" y="4572000"/>
            <a:ext cx="5875020" cy="2286000"/>
          </a:xfrm>
          <a:prstGeom prst="rect">
            <a:avLst/>
          </a:prstGeom>
          <a:noFill/>
        </p:spPr>
      </p:pic>
      <p:pic>
        <p:nvPicPr>
          <p:cNvPr id="11" name="Picture 10" descr="C:\Users\Ansel\Desktop\CLASS 022308\Images to Use\Semi-Urban\State_Street.png"/>
          <p:cNvPicPr>
            <a:picLocks noChangeAspect="1" noChangeArrowheads="1"/>
          </p:cNvPicPr>
          <p:nvPr/>
        </p:nvPicPr>
        <p:blipFill>
          <a:blip r:embed="rId4"/>
          <a:srcRect r="12500"/>
          <a:stretch>
            <a:fillRect/>
          </a:stretch>
        </p:blipFill>
        <p:spPr bwMode="auto">
          <a:xfrm>
            <a:off x="6477000" y="1143000"/>
            <a:ext cx="2667000" cy="3352800"/>
          </a:xfrm>
          <a:prstGeom prst="rect">
            <a:avLst/>
          </a:prstGeom>
          <a:noFill/>
        </p:spPr>
      </p:pic>
      <p:pic>
        <p:nvPicPr>
          <p:cNvPr id="11266" name="Picture 2" descr="C:\Users\Ansel\Desktop\CLASS 022308\Images to Use\Semi-Urban\Santa_Barbara_downtown_shopping_cen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572000"/>
            <a:ext cx="3200400" cy="2286000"/>
          </a:xfrm>
          <a:prstGeom prst="rect">
            <a:avLst/>
          </a:prstGeom>
          <a:noFill/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Semi-Urban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Community</a:t>
            </a:r>
            <a:endParaRPr lang="en-US" sz="2800" b="1" dirty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Row Houses + Townhomes + Shopping + Schools </a:t>
            </a:r>
            <a:r>
              <a:rPr lang="en-US" dirty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Parks = </a:t>
            </a:r>
            <a:r>
              <a:rPr lang="en-US" b="1" u="sng" dirty="0" smtClean="0">
                <a:solidFill>
                  <a:schemeClr val="bg1"/>
                </a:solidFill>
              </a:rPr>
              <a:t>Medium Density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nsel\Desktop\CLASS 022308\Images to Use\Semi-Urban\Embassy-Springs-Lakefront-View.jpg"/>
          <p:cNvPicPr>
            <a:picLocks noChangeAspect="1" noChangeArrowheads="1"/>
          </p:cNvPicPr>
          <p:nvPr/>
        </p:nvPicPr>
        <p:blipFill>
          <a:blip r:embed="rId2"/>
          <a:srcRect r="5000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Semi-Urban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Community</a:t>
            </a:r>
            <a:endParaRPr lang="en-US" sz="2800" b="1" dirty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Row Houses + Townhomes + Shopping + Schools </a:t>
            </a:r>
            <a:r>
              <a:rPr lang="en-US" dirty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Parks = </a:t>
            </a:r>
            <a:r>
              <a:rPr lang="en-US" b="1" u="sng" dirty="0" smtClean="0">
                <a:solidFill>
                  <a:schemeClr val="bg1"/>
                </a:solidFill>
              </a:rPr>
              <a:t>Medium Density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nsel\Desktop\CLASS 022308\Images to Use\Semi-Urban\cam1RGB_color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Semi-Urban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Community</a:t>
            </a:r>
            <a:endParaRPr lang="en-US" sz="2800" b="1" dirty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Row Houses + Townhomes + Shopping + Schools </a:t>
            </a:r>
            <a:r>
              <a:rPr lang="en-US" dirty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Parks = </a:t>
            </a:r>
            <a:r>
              <a:rPr lang="en-US" b="1" u="sng" dirty="0" smtClean="0">
                <a:solidFill>
                  <a:schemeClr val="bg1"/>
                </a:solidFill>
              </a:rPr>
              <a:t>Medium Density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Urban </a:t>
            </a:r>
            <a:r>
              <a:rPr lang="en-US" sz="2800" dirty="0" smtClean="0">
                <a:solidFill>
                  <a:schemeClr val="bg1"/>
                </a:solidFill>
              </a:rPr>
              <a:t> Community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Buildings + Apartments + Shopping + Schools + Parks </a:t>
            </a: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en-US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u="sng" dirty="0" smtClean="0">
                <a:solidFill>
                  <a:schemeClr val="bg1"/>
                </a:solidFill>
              </a:rPr>
              <a:t>High Density</a:t>
            </a: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 descr="C:\Users\Ansel\Desktop\CLASS 022308\Images to Use\Urban\1489656131697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Users\Ansel\Desktop\CLASS 022308\Images to Use\Urban\Urban-Sprawl.jpg"/>
          <p:cNvPicPr>
            <a:picLocks noChangeAspect="1" noChangeArrowheads="1"/>
          </p:cNvPicPr>
          <p:nvPr/>
        </p:nvPicPr>
        <p:blipFill>
          <a:blip r:embed="rId2"/>
          <a:srcRect b="38798"/>
          <a:stretch>
            <a:fillRect/>
          </a:stretch>
        </p:blipFill>
        <p:spPr bwMode="auto">
          <a:xfrm>
            <a:off x="-89807" y="4724400"/>
            <a:ext cx="4890407" cy="2244777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Urban </a:t>
            </a:r>
            <a:r>
              <a:rPr lang="en-US" sz="2800" dirty="0" smtClean="0">
                <a:solidFill>
                  <a:schemeClr val="bg1"/>
                </a:solidFill>
              </a:rPr>
              <a:t> Community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Buildings + Apartments + Shopping + Schools + Parks + Stadiums </a:t>
            </a: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en-US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u="sng" dirty="0" smtClean="0">
                <a:solidFill>
                  <a:schemeClr val="bg1"/>
                </a:solidFill>
              </a:rPr>
              <a:t>High Density</a:t>
            </a: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2" name="Picture 2" descr="C:\Users\Ansel\Desktop\CLASS 022308\Images to Use\Urban\future_towers_pune_m170311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4918" y="1066800"/>
            <a:ext cx="4335282" cy="2590800"/>
          </a:xfrm>
          <a:prstGeom prst="rect">
            <a:avLst/>
          </a:prstGeom>
          <a:noFill/>
        </p:spPr>
      </p:pic>
      <p:pic>
        <p:nvPicPr>
          <p:cNvPr id="15363" name="Picture 3" descr="C:\Users\Ansel\Desktop\CLASS 022308\Images to Use\Urban\Living-In-Medellin-Colombia-Is-Good-For-Your-Heal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066800"/>
            <a:ext cx="4775201" cy="3581400"/>
          </a:xfrm>
          <a:prstGeom prst="rect">
            <a:avLst/>
          </a:prstGeom>
          <a:noFill/>
        </p:spPr>
      </p:pic>
      <p:pic>
        <p:nvPicPr>
          <p:cNvPr id="15364" name="Picture 4" descr="C:\Users\Ansel\Desktop\CLASS 022308\Images to Use\Urban\1200px-Aerial_view_of_Arrowhead_Stadium_08-31-2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755571"/>
            <a:ext cx="4343400" cy="3102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Urban </a:t>
            </a:r>
            <a:r>
              <a:rPr lang="en-US" sz="2800" dirty="0" smtClean="0">
                <a:solidFill>
                  <a:schemeClr val="bg1"/>
                </a:solidFill>
              </a:rPr>
              <a:t> Community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Buildings + Apartments + Shopping + Schools + Parks + Stadiums </a:t>
            </a: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en-US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u="sng" dirty="0" smtClean="0">
                <a:solidFill>
                  <a:schemeClr val="bg1"/>
                </a:solidFill>
              </a:rPr>
              <a:t>High Density</a:t>
            </a: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87" name="Picture 3" descr="C:\Users\Ansel\Desktop\CLASS 022308\Images to Use\Urban\Antwerp.jpg"/>
          <p:cNvPicPr>
            <a:picLocks noChangeAspect="1" noChangeArrowheads="1"/>
          </p:cNvPicPr>
          <p:nvPr/>
        </p:nvPicPr>
        <p:blipFill>
          <a:blip r:embed="rId2"/>
          <a:srcRect l="20357" r="28752"/>
          <a:stretch>
            <a:fillRect/>
          </a:stretch>
        </p:blipFill>
        <p:spPr bwMode="auto">
          <a:xfrm>
            <a:off x="4953000" y="1066800"/>
            <a:ext cx="4191000" cy="5791200"/>
          </a:xfrm>
          <a:prstGeom prst="rect">
            <a:avLst/>
          </a:prstGeom>
          <a:noFill/>
        </p:spPr>
      </p:pic>
      <p:pic>
        <p:nvPicPr>
          <p:cNvPr id="16386" name="Picture 2" descr="C:\Users\Ansel\Desktop\CLASS 022308\Images to Use\Urban\shutterstock_585782474_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4876800" cy="2743200"/>
          </a:xfrm>
          <a:prstGeom prst="rect">
            <a:avLst/>
          </a:prstGeom>
          <a:noFill/>
        </p:spPr>
      </p:pic>
      <p:pic>
        <p:nvPicPr>
          <p:cNvPr id="16389" name="Picture 5" descr="C:\Users\Ansel\Desktop\CLASS 022308\Images to Use\Urban\source-wikipeia-creative-commons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186" y="3886200"/>
            <a:ext cx="4894986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Ansel\Desktop\CLASS 022308\Images to Use\Urban\bandarmalaysia_149466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44000" cy="5867400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Urban </a:t>
            </a:r>
            <a:r>
              <a:rPr lang="en-US" sz="2800" dirty="0" smtClean="0">
                <a:solidFill>
                  <a:schemeClr val="bg1"/>
                </a:solidFill>
              </a:rPr>
              <a:t> Community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Buildings + Apartments + Shopping + Schools + Parks + Stadiums </a:t>
            </a: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en-US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u="sng" dirty="0" smtClean="0">
                <a:solidFill>
                  <a:schemeClr val="bg1"/>
                </a:solidFill>
              </a:rPr>
              <a:t>High Density</a:t>
            </a: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Urban </a:t>
            </a:r>
            <a:r>
              <a:rPr lang="en-US" sz="2800" dirty="0" smtClean="0">
                <a:solidFill>
                  <a:schemeClr val="bg1"/>
                </a:solidFill>
              </a:rPr>
              <a:t> Community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Buildings + Apartments + Shopping + Schools + Parks + Stadiums </a:t>
            </a: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en-US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u="sng" dirty="0" smtClean="0">
                <a:solidFill>
                  <a:schemeClr val="bg1"/>
                </a:solidFill>
              </a:rPr>
              <a:t>High Density</a:t>
            </a: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C:\Users\Ansel\Desktop\CLASS 022308\Images to Use\Urban\Wuhan-Tiandi-Park-Place-by-5-design-09.jpg"/>
          <p:cNvPicPr>
            <a:picLocks noChangeAspect="1" noChangeArrowheads="1"/>
          </p:cNvPicPr>
          <p:nvPr/>
        </p:nvPicPr>
        <p:blipFill>
          <a:blip r:embed="rId2"/>
          <a:srcRect r="9474"/>
          <a:stretch>
            <a:fillRect/>
          </a:stretch>
        </p:blipFill>
        <p:spPr bwMode="auto">
          <a:xfrm>
            <a:off x="3276600" y="1066800"/>
            <a:ext cx="5867400" cy="2514600"/>
          </a:xfrm>
          <a:prstGeom prst="rect">
            <a:avLst/>
          </a:prstGeom>
          <a:noFill/>
        </p:spPr>
      </p:pic>
      <p:pic>
        <p:nvPicPr>
          <p:cNvPr id="6" name="Picture 2" descr="C:\Users\Ansel\Desktop\CLASS 022308\Images to Use\Urban\almaty_towers_11.jpg"/>
          <p:cNvPicPr>
            <a:picLocks noChangeAspect="1" noChangeArrowheads="1"/>
          </p:cNvPicPr>
          <p:nvPr/>
        </p:nvPicPr>
        <p:blipFill>
          <a:blip r:embed="rId3"/>
          <a:srcRect l="17460" r="15873"/>
          <a:stretch>
            <a:fillRect/>
          </a:stretch>
        </p:blipFill>
        <p:spPr bwMode="auto">
          <a:xfrm>
            <a:off x="0" y="1066800"/>
            <a:ext cx="3200400" cy="5791200"/>
          </a:xfrm>
          <a:prstGeom prst="rect">
            <a:avLst/>
          </a:prstGeom>
          <a:noFill/>
        </p:spPr>
      </p:pic>
      <p:pic>
        <p:nvPicPr>
          <p:cNvPr id="19458" name="Picture 2" descr="C:\Users\Ansel\Desktop\CLASS 022308\Images to Use\Urban\150608172222-marina-one-singapore-super-1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642013"/>
            <a:ext cx="5867400" cy="3215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nsel\Desktop\CLASS 022308\Images to Use\Density\blossoms_of_blue_crayonboxthumb_17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8686800" cy="4862512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DENSITY</a:t>
            </a:r>
          </a:p>
          <a:p>
            <a:pPr marL="342900" lvl="0" indent="-342900" algn="ctr">
              <a:spcBef>
                <a:spcPct val="20000"/>
              </a:spcBef>
            </a:pPr>
            <a:endParaRPr lang="en-US" sz="2000" dirty="0" smtClean="0"/>
          </a:p>
          <a:p>
            <a:pPr marL="342900" lvl="0" indent="-342900" algn="ctr">
              <a:spcBef>
                <a:spcPct val="20000"/>
              </a:spcBef>
            </a:pPr>
            <a:r>
              <a:rPr lang="en-US" sz="2400" dirty="0" smtClean="0"/>
              <a:t>THE PRECENTAGE OF THE AMOUNT OF STUFF IN A BOX</a:t>
            </a:r>
            <a:endParaRPr kumimoji="0" lang="en-US" sz="24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5105400"/>
            <a:ext cx="18288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b="1" u="sng" dirty="0" smtClean="0"/>
              <a:t>SMALL DENSITY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b="1" u="sng" dirty="0" smtClean="0"/>
              <a:t>10%</a:t>
            </a:r>
            <a:endParaRPr lang="en-US" b="1" u="sng" dirty="0"/>
          </a:p>
        </p:txBody>
      </p:sp>
      <p:sp>
        <p:nvSpPr>
          <p:cNvPr id="10" name="Rectangle 9"/>
          <p:cNvSpPr/>
          <p:nvPr/>
        </p:nvSpPr>
        <p:spPr>
          <a:xfrm>
            <a:off x="3429000" y="5105400"/>
            <a:ext cx="20574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b="1" u="sng" dirty="0" smtClean="0"/>
              <a:t>MEDIUM DENSITY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b="1" u="sng" dirty="0" smtClean="0"/>
              <a:t>50%</a:t>
            </a:r>
            <a:endParaRPr lang="en-US" b="1" u="sng" dirty="0"/>
          </a:p>
        </p:txBody>
      </p:sp>
      <p:sp>
        <p:nvSpPr>
          <p:cNvPr id="11" name="Rectangle 10"/>
          <p:cNvSpPr/>
          <p:nvPr/>
        </p:nvSpPr>
        <p:spPr>
          <a:xfrm>
            <a:off x="6096000" y="5105401"/>
            <a:ext cx="20574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b="1" u="sng" dirty="0" smtClean="0"/>
              <a:t>LARGE DENSITY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b="1" u="sng" dirty="0" smtClean="0"/>
              <a:t>100%</a:t>
            </a:r>
          </a:p>
          <a:p>
            <a:pPr marL="342900" lvl="0" indent="-342900" algn="ctr">
              <a:spcBef>
                <a:spcPct val="20000"/>
              </a:spcBef>
            </a:pPr>
            <a:endParaRPr lang="en-US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nsel\Desktop\CLASS 022308\Images to Use\Urban\buildings.jpeg"/>
          <p:cNvPicPr>
            <a:picLocks noChangeAspect="1" noChangeArrowheads="1"/>
          </p:cNvPicPr>
          <p:nvPr/>
        </p:nvPicPr>
        <p:blipFill>
          <a:blip r:embed="rId2"/>
          <a:srcRect l="25600" r="1600"/>
          <a:stretch>
            <a:fillRect/>
          </a:stretch>
        </p:blipFill>
        <p:spPr bwMode="auto">
          <a:xfrm>
            <a:off x="0" y="1066800"/>
            <a:ext cx="9144000" cy="5867400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Urban </a:t>
            </a:r>
            <a:r>
              <a:rPr lang="en-US" sz="2800" dirty="0" smtClean="0">
                <a:solidFill>
                  <a:schemeClr val="bg1"/>
                </a:solidFill>
              </a:rPr>
              <a:t> Community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Buildings + Apartments + Shopping + Schools + Parks + Stadiums </a:t>
            </a: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en-US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u="sng" dirty="0" smtClean="0">
                <a:solidFill>
                  <a:schemeClr val="bg1"/>
                </a:solidFill>
              </a:rPr>
              <a:t>High Density</a:t>
            </a: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b="1" u="sng" dirty="0" smtClean="0">
                <a:solidFill>
                  <a:schemeClr val="bg1"/>
                </a:solidFill>
              </a:rPr>
              <a:t>Urban </a:t>
            </a:r>
            <a:r>
              <a:rPr lang="en-US" sz="2800" dirty="0" smtClean="0">
                <a:solidFill>
                  <a:schemeClr val="bg1"/>
                </a:solidFill>
              </a:rPr>
              <a:t> Community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Buildings + Apartments + Shopping + Schools + Parks + Stadiums </a:t>
            </a: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en-US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u="sng" dirty="0" smtClean="0">
                <a:solidFill>
                  <a:schemeClr val="bg1"/>
                </a:solidFill>
              </a:rPr>
              <a:t>High Density</a:t>
            </a: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5" name="Picture 3" descr="C:\Users\Ansel\Desktop\CLASS 022308\Images to Use\Urban\phase_1_overview_2_iffvuv.jpg"/>
          <p:cNvPicPr>
            <a:picLocks noChangeAspect="1" noChangeArrowheads="1"/>
          </p:cNvPicPr>
          <p:nvPr/>
        </p:nvPicPr>
        <p:blipFill>
          <a:blip r:embed="rId2"/>
          <a:srcRect r="22611"/>
          <a:stretch>
            <a:fillRect/>
          </a:stretch>
        </p:blipFill>
        <p:spPr bwMode="auto">
          <a:xfrm>
            <a:off x="4495800" y="1069086"/>
            <a:ext cx="4648200" cy="2512314"/>
          </a:xfrm>
          <a:prstGeom prst="rect">
            <a:avLst/>
          </a:prstGeom>
          <a:noFill/>
        </p:spPr>
      </p:pic>
      <p:pic>
        <p:nvPicPr>
          <p:cNvPr id="18436" name="Picture 4" descr="C:\Users\Ansel\Desktop\CLASS 022308\Images to Use\Urban\2d4376bf8db89208a6ef58b8ad8c43a2--amazing-architecture-architecture-desig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066800"/>
            <a:ext cx="4433455" cy="5867400"/>
          </a:xfrm>
          <a:prstGeom prst="rect">
            <a:avLst/>
          </a:prstGeom>
          <a:noFill/>
        </p:spPr>
      </p:pic>
      <p:pic>
        <p:nvPicPr>
          <p:cNvPr id="18437" name="Picture 5" descr="C:\Users\Ansel\Desktop\CLASS 022308\Images to Use\Urban\14_sbe162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657600"/>
            <a:ext cx="4658399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sel\Desktop\CLASS 022308\Images to Use\Urban\3046722-poster-p-1-the-psychology-of-living-in-skyscrap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" y="0"/>
            <a:ext cx="9144002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7620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ARCHITECTURE</a:t>
            </a:r>
            <a:endParaRPr kumimoji="0" lang="en-US" sz="4400" b="1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DENSITY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COMMUNITY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SCALE                   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HOME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nsel\Desktop\CLASS 022308\Images to Use\Density\il_570xN.1205080097_ikrg.jpg"/>
          <p:cNvPicPr>
            <a:picLocks noChangeAspect="1" noChangeArrowheads="1"/>
          </p:cNvPicPr>
          <p:nvPr/>
        </p:nvPicPr>
        <p:blipFill>
          <a:blip r:embed="rId2"/>
          <a:srcRect t="7143" b="2381"/>
          <a:stretch>
            <a:fillRect/>
          </a:stretch>
        </p:blipFill>
        <p:spPr bwMode="auto">
          <a:xfrm>
            <a:off x="1219200" y="1066800"/>
            <a:ext cx="6400800" cy="5791200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LOW DENSITY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HIGH DENSITY</a:t>
            </a:r>
          </a:p>
        </p:txBody>
      </p:sp>
      <p:pic>
        <p:nvPicPr>
          <p:cNvPr id="4101" name="Picture 5" descr="C:\Users\Ansel\Desktop\CLASS 022308\Images to Use\Density\HHsZu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83804"/>
            <a:ext cx="6096000" cy="4784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nsel\Desktop\CLASS 022308\Images to Use\Community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682651"/>
            <a:ext cx="4648200" cy="2101428"/>
          </a:xfrm>
          <a:prstGeom prst="rect">
            <a:avLst/>
          </a:prstGeom>
          <a:noFill/>
        </p:spPr>
      </p:pic>
      <p:pic>
        <p:nvPicPr>
          <p:cNvPr id="5122" name="Picture 2" descr="C:\Users\Ansel\Desktop\CLASS 022308\Images to Use\Community\81e50f_55ae4caf82f2437b9cf3bf2a0a0b1de2.jpg"/>
          <p:cNvPicPr>
            <a:picLocks noChangeAspect="1" noChangeArrowheads="1"/>
          </p:cNvPicPr>
          <p:nvPr/>
        </p:nvPicPr>
        <p:blipFill>
          <a:blip r:embed="rId3"/>
          <a:srcRect t="20043" b="16487"/>
          <a:stretch>
            <a:fillRect/>
          </a:stretch>
        </p:blipFill>
        <p:spPr bwMode="auto">
          <a:xfrm>
            <a:off x="76200" y="1408778"/>
            <a:ext cx="4267201" cy="1258222"/>
          </a:xfrm>
          <a:prstGeom prst="rect">
            <a:avLst/>
          </a:prstGeom>
          <a:noFill/>
        </p:spPr>
      </p:pic>
      <p:pic>
        <p:nvPicPr>
          <p:cNvPr id="5126" name="Picture 6" descr="C:\Users\Ansel\Desktop\CLASS 022308\Images to Use\Community\community-services.jpg"/>
          <p:cNvPicPr>
            <a:picLocks noChangeAspect="1" noChangeArrowheads="1"/>
          </p:cNvPicPr>
          <p:nvPr/>
        </p:nvPicPr>
        <p:blipFill>
          <a:blip r:embed="rId4"/>
          <a:srcRect l="7143" t="34286" r="7143" b="28571"/>
          <a:stretch>
            <a:fillRect/>
          </a:stretch>
        </p:blipFill>
        <p:spPr bwMode="auto">
          <a:xfrm>
            <a:off x="4419600" y="1447800"/>
            <a:ext cx="4648200" cy="1219200"/>
          </a:xfrm>
          <a:prstGeom prst="rect">
            <a:avLst/>
          </a:prstGeom>
          <a:noFill/>
        </p:spPr>
      </p:pic>
      <p:pic>
        <p:nvPicPr>
          <p:cNvPr id="16" name="Picture 4" descr="C:\Users\Ansel\Desktop\CLASS 022308\Images to Use\Community\inde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4648200"/>
            <a:ext cx="4267200" cy="21336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0" y="3124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MANY DIFFERENT </a:t>
            </a:r>
            <a:r>
              <a:rPr lang="en-US" sz="2000" dirty="0" smtClean="0"/>
              <a:t>KIND </a:t>
            </a:r>
            <a:r>
              <a:rPr lang="en-US" sz="2000" dirty="0" smtClean="0"/>
              <a:t>OF PEOPLE </a:t>
            </a:r>
            <a:r>
              <a:rPr lang="en-US" sz="2000" b="1" u="sng" dirty="0" smtClean="0"/>
              <a:t>LEARNING TOGETHER </a:t>
            </a:r>
          </a:p>
          <a:p>
            <a:pPr algn="ctr"/>
            <a:r>
              <a:rPr lang="en-US" sz="2000" dirty="0" smtClean="0"/>
              <a:t>PEOPLE </a:t>
            </a:r>
            <a:r>
              <a:rPr lang="en-US" sz="2000" dirty="0" smtClean="0"/>
              <a:t>WITH COMMON INTERESTS </a:t>
            </a:r>
            <a:r>
              <a:rPr lang="en-US" sz="2000" b="1" u="sng" dirty="0" smtClean="0"/>
              <a:t>LIVING IN AN AREA TOGETHER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COMMUNITY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nsel\Desktop\CLASS 022308\Images to Use\Community\community-her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164526"/>
            <a:ext cx="5943600" cy="269347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76200" y="3483114"/>
            <a:ext cx="922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/>
              <a:t>PEOPLE HAVING THE SAME SOCIAL AND ECONOMICAL INTERESTS </a:t>
            </a:r>
            <a:r>
              <a:rPr lang="en-US" sz="2000" b="1" u="sng" dirty="0" smtClean="0"/>
              <a:t>PLAYING TOGETHER</a:t>
            </a:r>
          </a:p>
          <a:p>
            <a:pPr algn="ctr"/>
            <a:r>
              <a:rPr lang="en-US" sz="2000" dirty="0" smtClean="0"/>
              <a:t>DIFFERENT </a:t>
            </a:r>
            <a:r>
              <a:rPr lang="en-US" sz="2000" dirty="0" smtClean="0"/>
              <a:t>KIND </a:t>
            </a:r>
            <a:r>
              <a:rPr lang="en-US" sz="2000" dirty="0" smtClean="0"/>
              <a:t>OF PEOPLE IN A COMMON LOCATION </a:t>
            </a:r>
            <a:r>
              <a:rPr lang="en-US" sz="2000" b="1" u="sng" dirty="0" smtClean="0"/>
              <a:t>WORKNG TOGETHER </a:t>
            </a:r>
            <a:endParaRPr lang="en-US" sz="2000" b="1" u="sng" dirty="0"/>
          </a:p>
        </p:txBody>
      </p:sp>
      <p:pic>
        <p:nvPicPr>
          <p:cNvPr id="7" name="Picture 5" descr="C:\Users\Ansel\Desktop\CLASS 022308\Images to Use\Community\images.png"/>
          <p:cNvPicPr>
            <a:picLocks noChangeAspect="1" noChangeArrowheads="1"/>
          </p:cNvPicPr>
          <p:nvPr/>
        </p:nvPicPr>
        <p:blipFill>
          <a:blip r:embed="rId3"/>
          <a:srcRect l="18838" r="15229"/>
          <a:stretch>
            <a:fillRect/>
          </a:stretch>
        </p:blipFill>
        <p:spPr bwMode="auto">
          <a:xfrm>
            <a:off x="6172200" y="4598080"/>
            <a:ext cx="2971800" cy="2122714"/>
          </a:xfrm>
          <a:prstGeom prst="rect">
            <a:avLst/>
          </a:prstGeom>
          <a:noFill/>
        </p:spPr>
      </p:pic>
      <p:pic>
        <p:nvPicPr>
          <p:cNvPr id="6147" name="Picture 3" descr="C:\Users\Ansel\Desktop\CLASS 022308\Images to Use\Community\images_B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174010"/>
            <a:ext cx="4495800" cy="2254990"/>
          </a:xfrm>
          <a:prstGeom prst="rect">
            <a:avLst/>
          </a:prstGeom>
          <a:noFill/>
        </p:spPr>
      </p:pic>
      <p:pic>
        <p:nvPicPr>
          <p:cNvPr id="6149" name="Picture 5" descr="C:\Users\Ansel\Desktop\CLASS 022308\Images to Use\Community\images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1196245"/>
            <a:ext cx="3019425" cy="2232755"/>
          </a:xfrm>
          <a:prstGeom prst="rect">
            <a:avLst/>
          </a:prstGeom>
          <a:noFill/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COMMUNITY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SCALE</a:t>
            </a:r>
            <a:endParaRPr lang="en-US" sz="5400" b="1" u="sng" dirty="0" smtClean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219" y="1066800"/>
            <a:ext cx="9144000" cy="1035543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dirty="0"/>
              <a:t>An </a:t>
            </a:r>
            <a:r>
              <a:rPr lang="en-US" b="1" u="sng" dirty="0" smtClean="0"/>
              <a:t>Architect's </a:t>
            </a:r>
            <a:r>
              <a:rPr lang="en-US" b="1" u="sng" dirty="0"/>
              <a:t>scale</a:t>
            </a:r>
            <a:r>
              <a:rPr lang="en-US" u="sng" dirty="0"/>
              <a:t> </a:t>
            </a:r>
            <a:r>
              <a:rPr lang="en-US" dirty="0"/>
              <a:t>is a specialized ruler designed to </a:t>
            </a:r>
            <a:r>
              <a:rPr lang="en-US" dirty="0" smtClean="0"/>
              <a:t>help </a:t>
            </a:r>
            <a:r>
              <a:rPr lang="en-US" dirty="0"/>
              <a:t>the </a:t>
            </a:r>
            <a:r>
              <a:rPr lang="en-US" dirty="0" smtClean="0"/>
              <a:t>drawing </a:t>
            </a:r>
            <a:r>
              <a:rPr lang="en-US" dirty="0"/>
              <a:t>and </a:t>
            </a:r>
            <a:r>
              <a:rPr lang="en-US" dirty="0" smtClean="0"/>
              <a:t>measuring of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/>
              <a:t> </a:t>
            </a:r>
            <a:r>
              <a:rPr lang="en-US" b="1" u="sng" dirty="0"/>
              <a:t>A</a:t>
            </a:r>
            <a:r>
              <a:rPr lang="en-US" b="1" u="sng" dirty="0" smtClean="0"/>
              <a:t>rchitectural drawings</a:t>
            </a:r>
            <a:r>
              <a:rPr lang="en-US" dirty="0" smtClean="0"/>
              <a:t> </a:t>
            </a:r>
            <a:r>
              <a:rPr lang="en-US" dirty="0"/>
              <a:t>such </a:t>
            </a:r>
            <a:r>
              <a:rPr lang="en-US" dirty="0" smtClean="0"/>
              <a:t>as:  </a:t>
            </a:r>
            <a:r>
              <a:rPr lang="en-US" b="1" dirty="0"/>
              <a:t>floor </a:t>
            </a:r>
            <a:r>
              <a:rPr lang="en-US" b="1" dirty="0" smtClean="0"/>
              <a:t>plans</a:t>
            </a:r>
            <a:r>
              <a:rPr lang="en-US" dirty="0" smtClean="0"/>
              <a:t>, </a:t>
            </a:r>
            <a:r>
              <a:rPr lang="en-US" b="1" dirty="0" smtClean="0"/>
              <a:t>elevations</a:t>
            </a:r>
            <a:r>
              <a:rPr lang="en-US" dirty="0" smtClean="0"/>
              <a:t>, </a:t>
            </a:r>
            <a:r>
              <a:rPr lang="en-US" b="1" dirty="0" smtClean="0"/>
              <a:t>perspective images </a:t>
            </a:r>
            <a:r>
              <a:rPr lang="en-US" dirty="0" smtClean="0"/>
              <a:t>and </a:t>
            </a:r>
            <a:r>
              <a:rPr lang="en-US" b="1" dirty="0" smtClean="0"/>
              <a:t>models</a:t>
            </a:r>
            <a:r>
              <a:rPr lang="en-US" dirty="0" smtClean="0"/>
              <a:t>.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/>
              <a:t>This is a very useful tool for master planning different types of communities.</a:t>
            </a:r>
            <a:endParaRPr lang="en-US" b="1" u="sng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41435"/>
            <a:ext cx="7505701" cy="2401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91000"/>
            <a:ext cx="2466975" cy="1857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1708" r="2534" b="50489"/>
          <a:stretch/>
        </p:blipFill>
        <p:spPr>
          <a:xfrm>
            <a:off x="3429000" y="4776600"/>
            <a:ext cx="5181600" cy="190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5400" b="1" u="sng" dirty="0" smtClean="0">
                <a:solidFill>
                  <a:schemeClr val="bg1"/>
                </a:solidFill>
              </a:rPr>
              <a:t>SCALE</a:t>
            </a:r>
            <a:endParaRPr lang="en-US" sz="5400" b="1" u="sng" dirty="0" smtClean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219" y="1143000"/>
            <a:ext cx="9144000" cy="11430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dirty="0" smtClean="0"/>
              <a:t>AT 1/8”= 1’-0” SCALE. ONE OF THE BLOCKS IS ABOUT THE SIZE OF YOUR </a:t>
            </a:r>
            <a:r>
              <a:rPr lang="en-US" dirty="0" smtClean="0"/>
              <a:t>CLASSROOM.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/>
              <a:t>PUT ONE MORE BLOCK ON TOP AND IT IS THE SIZE OF THE TYPICAL HOME.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dirty="0" smtClean="0"/>
              <a:t>EXAMPLE:  1”= 8’-0”     AT 1/8” SCALE      SO 4”= 32’-0”</a:t>
            </a:r>
            <a:r>
              <a:rPr lang="en-US" dirty="0" smtClean="0"/>
              <a:t> </a:t>
            </a:r>
          </a:p>
          <a:p>
            <a:pPr marL="342900" lvl="0" indent="-342900" algn="ctr">
              <a:spcBef>
                <a:spcPct val="20000"/>
              </a:spcBef>
            </a:pPr>
            <a:endParaRPr lang="en-US" b="1" u="sng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7242" r="28889"/>
          <a:stretch/>
        </p:blipFill>
        <p:spPr>
          <a:xfrm rot="5400000">
            <a:off x="-37818" y="2696126"/>
            <a:ext cx="4190436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205162"/>
            <a:ext cx="4953000" cy="27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4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</TotalTime>
  <Words>497</Words>
  <Application>Microsoft Office PowerPoint</Application>
  <PresentationFormat>On-screen Show (4:3)</PresentationFormat>
  <Paragraphs>86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ARCHITECTURE DENSITY COMMUNITY HOME</dc:title>
  <dc:creator>Ansel</dc:creator>
  <cp:lastModifiedBy>Brian Ansel</cp:lastModifiedBy>
  <cp:revision>70</cp:revision>
  <cp:lastPrinted>2018-02-23T16:15:41Z</cp:lastPrinted>
  <dcterms:created xsi:type="dcterms:W3CDTF">2018-02-23T00:41:39Z</dcterms:created>
  <dcterms:modified xsi:type="dcterms:W3CDTF">2018-02-23T17:30:27Z</dcterms:modified>
</cp:coreProperties>
</file>